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Default Extension="gif" ContentType="image/gif"/>
  <Default Extension="jpg" ContentType="image/jpeg"/>
  <Default Extension="jpeg" ContentType="image/jpeg"/>
  <Default Extension="png" ContentType="image/png"/>
  <Default Extension="svg" ContentType="image/svg+xml"/>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12192000" cy="6858000"/>
  <p:notesSz cx="6858000" cy="9144000"/>
  <p:extLst>
    <p:ext uri="{521415D9-36F7-43E2-AB2F-B90AF26B5E84}">
      <p14:sectionLst xmlns:p14="http://schemas.microsoft.com/office/powerpoint/2010/main">
        <p14:section name="Inledning" id="{198516E0-3585-2BBC-4956-337EBB3F4533}">
          <p14:sldIdLst>
            <p14:sldId id="256"/>
            <p14:sldId id="257"/>
            <p14:sldId id="258"/>
            <p14:sldId id="259"/>
          </p14:sldIdLst>
        </p14:section>
        <p14:section name="Andel positiva per fråga" id="{AF3CB62A-1D1B-7CC8-25E4-219D12A7BB3A}">
          <p14:sldIdLst>
            <p14:sldId id="260"/>
            <p14:sldId id="261"/>
            <p14:sldId id="262"/>
          </p14:sldIdLst>
        </p14:section>
        <p14:section name="Per fråga" id="{D5F46440-9C60-149C-1BA2-7E0731F47664}">
          <p14:sldIdLst>
            <p14:sldId id="263"/>
            <p14:sldId id="264"/>
            <p14:sldId id="265"/>
            <p14:sldId id="266"/>
            <p14:sldId id="267"/>
            <p14:sldId id="268"/>
            <p14:sldId id="269"/>
            <p14:sldId id="270"/>
            <p14:sldId id="271"/>
            <p14:sldId id="272"/>
            <p14:sldId id="273"/>
          </p14:sldIdLst>
        </p14:section>
        <p14:section name="Jämfört med tidigare mätningar" id="{32E5F002-2B86-07FE-842C-83635CC1C936}">
          <p14:sldIdLst>
            <p14:sldId id="274"/>
            <p14:sldId id="275"/>
          </p14:sldIdLst>
        </p14:section>
        <p14:section name="Tabeller" id="{F969E51B-C94E-546A-C833-1725FE0996A9}">
          <p14:sldIdLst>
            <p14:sldId id="276"/>
            <p14:sldId id="277"/>
            <p14:sldId id="278"/>
            <p14:sldId id="279"/>
            <p14:sldId id="280"/>
            <p14:sldId id="281"/>
            <p14:sldId id="282"/>
            <p14:sldId id="283"/>
            <p14:sldId id="284"/>
            <p14:sldId id="285"/>
            <p14:sldId id="286"/>
          </p14:sldIdLst>
        </p14:section>
        <p14:section name="Jämförelse mellan kvinnor och män" id="{A760D5F5-4C5E-E063-AA41-6572E5B9A103}">
          <p14:sldIdLst>
            <p14:sldId id="287"/>
            <p14:sldId id="288"/>
            <p14:sldId id="289"/>
            <p14:sldId id="290"/>
            <p14:sldId id="291"/>
            <p14:sldId id="292"/>
            <p14:sldId id="293"/>
            <p14:sldId id="294"/>
            <p14:sldId id="295"/>
            <p14:sldId id="296"/>
            <p14:sldId id="297"/>
            <p14:sldId id="298"/>
          </p14:sldIdLst>
        </p14:section>
      </p14:sectionLst>
    </p:ext>
  </p:extLst>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presProps" Target="presProps.xml"/>
  <Relationship Id="rId47" Type="http://schemas.openxmlformats.org/officeDocument/2006/relationships/viewProps" Target="viewProps.xml"/>
  <Relationship Id="rId4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2.png"/>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3.png"/>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4.png"/>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background_layout_5.png"/>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2484598" r:id="rId1"/>
    <p:sldLayoutId id="2452484599" r:id="rId2"/>
    <p:sldLayoutId id="2452484600" r:id="rId3"/>
    <p:sldLayoutId id="2452484601" r:id="rId4"/>
    <p:sldLayoutId id="2452484602" r:id="rId5"/>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s1pNOY4.png"/>
  <Relationship Id="rId3" Type="http://schemas.openxmlformats.org/officeDocument/2006/relationships/image" Target="../media/PilenCharts1pNOY4.png.svg"/>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YygOfW5.png"/>
  <Relationship Id="rId3" Type="http://schemas.openxmlformats.org/officeDocument/2006/relationships/image" Target="../media/PilenChartYygOfW5.png.svg"/>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4o77UX6.png"/>
  <Relationship Id="rId3" Type="http://schemas.openxmlformats.org/officeDocument/2006/relationships/image" Target="../media/PilenChart4o77UX6.png.svg"/>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TKR9KV7.png"/>
  <Relationship Id="rId3" Type="http://schemas.openxmlformats.org/officeDocument/2006/relationships/image" Target="../media/PilenChartTKR9KV7.png.svg"/>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1WiF4Y8.png"/>
  <Relationship Id="rId3" Type="http://schemas.openxmlformats.org/officeDocument/2006/relationships/image" Target="../media/PilenChart1WiF4Y8.png.svg"/>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ecwiMV9.png"/>
  <Relationship Id="rId3" Type="http://schemas.openxmlformats.org/officeDocument/2006/relationships/image" Target="../media/PilenChartecwiMV9.png.svg"/>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rMwrtW10.png"/>
  <Relationship Id="rId3" Type="http://schemas.openxmlformats.org/officeDocument/2006/relationships/image" Target="../media/PilenChartrMwrtW10.png.svg"/>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yxWpIZ11.png"/>
  <Relationship Id="rId3" Type="http://schemas.openxmlformats.org/officeDocument/2006/relationships/image" Target="../media/PilenChartyxWpIZ11.png.svg"/>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E1RyTW12.png"/>
  <Relationship Id="rId3" Type="http://schemas.openxmlformats.org/officeDocument/2006/relationships/image" Target="../media/PilenChartE1RyTW12.png.svg"/>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3.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0Wy4JV13.png"/>
  <Relationship Id="rId3" Type="http://schemas.openxmlformats.org/officeDocument/2006/relationships/image" Target="../media/PilenChart0Wy4JV13.png.svg"/>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5.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JkagOY24.png"/>
  <Relationship Id="rId3" Type="http://schemas.openxmlformats.org/officeDocument/2006/relationships/image" Target="../media/PilenChartJkagOY24.png.svg"/>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Coss7Z25.png"/>
  <Relationship Id="rId3" Type="http://schemas.openxmlformats.org/officeDocument/2006/relationships/image" Target="../media/PilenChartCoss7Z25.png.svg"/>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spYdrW26.png"/>
  <Relationship Id="rId3" Type="http://schemas.openxmlformats.org/officeDocument/2006/relationships/image" Target="../media/PilenChartspYdrW26.png.svg"/>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aP0pQZ27.png"/>
  <Relationship Id="rId3" Type="http://schemas.openxmlformats.org/officeDocument/2006/relationships/image" Target="../media/PilenChartaP0pQZ27.png.svg"/>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Tg8VNW28.png"/>
  <Relationship Id="rId3" Type="http://schemas.openxmlformats.org/officeDocument/2006/relationships/image" Target="../media/PilenChartTg8VNW28.png.svg"/>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CaQ5rY29.png"/>
  <Relationship Id="rId3" Type="http://schemas.openxmlformats.org/officeDocument/2006/relationships/image" Target="../media/PilenChartCaQ5rY29.png.svg"/>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qv8iHZ30.png"/>
  <Relationship Id="rId3" Type="http://schemas.openxmlformats.org/officeDocument/2006/relationships/image" Target="../media/PilenChartqv8iHZ30.png.sv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3.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AlPzYX31.png"/>
  <Relationship Id="rId3" Type="http://schemas.openxmlformats.org/officeDocument/2006/relationships/image" Target="../media/PilenChartAlPzYX31.png.svg"/>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n6PrXX32.png"/>
  <Relationship Id="rId3" Type="http://schemas.openxmlformats.org/officeDocument/2006/relationships/image" Target="../media/PilenChartn6PrXX32.png.svg"/>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1jFttW33.png"/>
  <Relationship Id="rId3" Type="http://schemas.openxmlformats.org/officeDocument/2006/relationships/image" Target="../media/PilenChart1jFttW33.png.svg"/>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dxIrcW34.png"/>
  <Relationship Id="rId3" Type="http://schemas.openxmlformats.org/officeDocument/2006/relationships/image" Target="../media/PilenChartdxIrcW34.png.sv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JXr9UX1.png"/>
  <Relationship Id="rId3" Type="http://schemas.openxmlformats.org/officeDocument/2006/relationships/image" Target="../media/PilenChartJXr9UX1.png.sv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lqPoVV2.png"/>
  <Relationship Id="rId3" Type="http://schemas.openxmlformats.org/officeDocument/2006/relationships/image" Target="../media/PilenChartlqPoVV2.png.svg"/>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4.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image" Target="../media/PilenChart0DB5c03.png"/>
  <Relationship Id="rId3" Type="http://schemas.openxmlformats.org/officeDocument/2006/relationships/image" Target="../media/PilenChart0DB5c03.png.sv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1" name="Placeholder for title"/>
          <p:cNvSpPr txBox="1"/>
          <p:nvPr>
            <p:ph type="title"/>
          </p:nvPr>
        </p:nvSpPr>
        <p:spPr>
          <a:xfrm>
            <a:off x="790575" y="2286000"/>
            <a:ext cx="10610850" cy="952500"/>
          </a:xfrm>
          <a:prstGeom prst="rect">
            <a:avLst/>
          </a:prstGeom>
          <a:noFill/>
        </p:spPr>
        <p:txBody>
          <a:bodyPr anchor="t" rtlCol="0" bIns="45720" lIns="91440" rIns="91440" tIns="45720">
            <a:normAutofit/>
          </a:bodyPr>
          <a:lstStyle/>
          <a:p>
            <a:pPr algn="l" fontAlgn="t" marL="0" marR="0" indent="0" lvl="0">
              <a:lnSpc>
                <a:spcPct val="100%"/>
              </a:lnSpc>
            </a:pPr>
            <a:r>
              <a:rPr lang="sv-SE" sz="2000" spc="0" u="none">
                <a:solidFill>
                  <a:srgbClr val="000000">
                    <a:alpha val="100.00%"/>
                  </a:srgbClr>
                </a:solidFill>
                <a:latin typeface="Arial"/>
              </a:rPr>
              <a:t><![CDATA[Resultat för brukarundersökning 2025:
Öppna insatser inom social barn- och ungdomsvård]]></a:t>
            </a:r>
          </a:p>
        </p:txBody>
      </p:sp>
      <p:sp>
        <p:nvSpPr>
          <p:cNvPr id="2" name="Placeholder for title"/>
          <p:cNvSpPr txBox="1"/>
          <p:nvPr>
            <p:ph type="title"/>
          </p:nvPr>
        </p:nvSpPr>
        <p:spPr>
          <a:xfrm>
            <a:off x="790575" y="3095625"/>
            <a:ext cx="10610850" cy="142875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00000">
                    <a:alpha val="100.00%"/>
                  </a:srgbClr>
                </a:solidFill>
                <a:latin typeface="Arial"/>
              </a:rPr>
              <a:t><![CDATA[Insatser: ungdomar 13 - 20 år
Undersökningsområde: Söderköpings kommun]]></a:t>
            </a:r>
          </a:p>
        </p:txBody>
      </p:sp>
      <p:sp>
        <p:nvSpPr>
          <p:cNvPr id="3" name=""/>
          <p:cNvSpPr txBox="1"/>
          <p:nvPr/>
        </p:nvSpPr>
        <p:spPr>
          <a:xfrm>
            <a:off x="790575" y="4000500"/>
            <a:ext cx="10610850" cy="476250"/>
          </a:xfrm>
          <a:prstGeom prst="rect">
            <a:avLst/>
          </a:prstGeom>
          <a:noFill/>
        </p:spPr>
        <p:txBody>
          <a:bodyPr anchor="t" rtlCol="0" bIns="45720" lIns="91440" rIns="91440" tIns="45720">
            <a:spAutoFit/>
          </a:bodyPr>
          <a:lstStyle/>
          <a:p>
            <a:pPr algn="l" fontAlgn="t" marL="0" marR="0" indent="0" lvl="0">
              <a:lnSpc>
                <a:spcPct val="100%"/>
              </a:lnSpc>
            </a:pPr>
            <a:r>
              <a:rPr lang="sv-SE" sz="2000" spc="0" u="none">
                <a:solidFill>
                  <a:srgbClr val="000000">
                    <a:alpha val="100.00%"/>
                  </a:srgbClr>
                </a:solidFill>
                <a:latin typeface="Arial"/>
              </a:rPr>
              <a:t><![CDATA[Kommunala och eventuella privata aktörer sammanslaget]]></a:t>
            </a:r>
          </a:p>
        </p:txBody>
      </p:sp>
      <p:sp>
        <p:nvSpPr>
          <p:cNvPr id="4" name=""/>
          <p:cNvSpPr txBox="1"/>
          <p:nvPr/>
        </p:nvSpPr>
        <p:spPr>
          <a:xfrm>
            <a:off x="790575" y="4762500"/>
            <a:ext cx="7620000" cy="285750"/>
          </a:xfrm>
          <a:prstGeom prst="rect">
            <a:avLst/>
          </a:prstGeom>
          <a:noFill/>
        </p:spPr>
        <p:txBody>
          <a:bodyPr anchor="t" rtlCol="0" bIns="45720" lIns="91440" rIns="91440" tIns="45720">
            <a:normAutofit/>
          </a:bodyPr>
          <a:lstStyle/>
          <a:p>
            <a:pPr algn="l" fontAlgn="t" marL="0" marR="0" indent="0" lvl="0">
              <a:lnSpc>
                <a:spcPct val="100%"/>
              </a:lnSpc>
            </a:pPr>
            <a:r>
              <a:rPr lang="sv-SE" sz="2000" spc="0" u="none">
                <a:solidFill>
                  <a:srgbClr val="000000">
                    <a:alpha val="100.00%"/>
                  </a:srgbClr>
                </a:solidFill>
                <a:latin typeface="Arial"/>
              </a:rPr>
              <a:t><![CDATA[Svarsfrekvens: 58% (7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å kontakt med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5 värden. Sorterat från högsta till lägsta är de: Mycket lätt: 71, Ganska lätt: 29, Ganska svårt: 0, Mycket svårt: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örstå informationen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5 värden. Sorterat från högsta till lägsta är de: Ganska lätt: 57, Mycket lätt: 43, Ganska svårt: 0, Mycket svårt: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Tycker du att familjebehandlaren förstår din situatio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5 värden. Sorterat från högsta till lägsta är de: Oftast: 71, Ibland: 29, Sällan: 0, Aldrig: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år du prata med familjebehandlaren om saker som är viktiga för dig?]]></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5 värden. Sorterat från högsta till lägsta är de: Oftast: 71, Ibland: 29, Sällan: 0, Aldrig: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rågar familjebehandlaren dig om hur din situation kan förändra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5 värden. Sorterat från högsta till lägsta är de: Oftast: 67, Ibland: 33, Sällan: 0, Aldrig: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n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6 värden. Sorterat från högsta till lägsta är de: Förbättrats lite: 57, Förbättrats mycket: 29, Ingen förändring: 14, Försämrats lite: 0, Försämrats mycket: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nöjd eller missnöjd är du med det stöd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6 svar)]]></a:t>
            </a:r>
          </a:p>
        </p:txBody>
      </p:sp>
      <p:pic>
        <p:nvPicPr>
          <p:cNvPr id="3" name="Chart" descr="Det är 5 värden. Sorterat från högsta till lägsta är de: Mycket nöjd: 80, Ganska nöjd: 20, Ganska missnöjd: 0, Mycket missnöjd: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du fått information om vart du kan lämna synpunkter eller klagomål?]]></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3 värden. Sorterat från högsta till lägsta är de: Ja: 67, Nej: 33"/>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Hur många gånger har du träffat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3 värden. Sorterat från högsta till lägsta är de: 4 gånger eller fler: 100, 1-3 gånger: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Jämfört med tidigare mätning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Innehåll]]></a:t>
            </a:r>
          </a:p>
        </p:txBody>
      </p:sp>
      <p:sp>
        <p:nvSpPr>
          <p:cNvPr id="2" name=""/>
          <p:cNvSpPr txBox="1"/>
          <p:nvPr/>
        </p:nvSpPr>
        <p:spPr>
          <a:xfrm>
            <a:off x="952500" y="1428750"/>
            <a:ext cx="10096500" cy="5429250"/>
          </a:xfrm>
          <a:prstGeom prst="rect">
            <a:avLst/>
          </a:prstGeom>
          <a:noFill/>
        </p:spPr>
        <p:txBody>
          <a:bodyPr anchor="t" rtlCol="0" bIns="45720" lIns="91440" rIns="91440" tIns="45720">
            <a:spAutoFit/>
          </a:bodyPr>
          <a:lstStyle/>
          <a:p>
            <a:pPr algn="l" fontAlgn="t" marL="0" marR="0" indent="0" lvl="0">
              <a:lnSpc>
                <a:spcPct val="100%"/>
              </a:lnSpc>
            </a:pPr>
            <a:r>
              <a:rPr lang="sv-SE" b="1" sz="1300" spc="0" u="none">
                <a:solidFill>
                  <a:srgbClr val="000000">
                    <a:alpha val="100.00%"/>
                  </a:srgbClr>
                </a:solidFill>
                <a:latin typeface="Arial"/>
              </a:rPr>
              <a:t><![CDATA[
Innehåll
Om undersökningen
Resultat]]></a:t>
            </a:r>
          </a:p>
          <a:p>
            <a:pPr algn="l" fontAlgn="t" marL="0" marR="0" indent="0" lvl="0">
              <a:lnSpc>
                <a:spcPct val="100%"/>
              </a:lnSpc>
            </a:pPr>
            <a:r>
              <a:rPr lang="sv-SE" sz="1100" spc="0" u="none">
                <a:solidFill>
                  <a:srgbClr val="000000">
                    <a:alpha val="100.00%"/>
                  </a:srgbClr>
                </a:solidFill>
                <a:latin typeface="Arial"/>
              </a:rPr>
              <a:t><![CDATA[
- Positiva per fråga
- Per fråga
- Jämfört med tidigare mätningar
- Tabeller
- Jämförelse mellan kvinnor och män
]]></a:t>
            </a:r>
          </a:p>
        </p:txBody>
      </p:sp>
      <p:sp>
        <p:nvSpPr>
          <p:cNvPr id="3"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ämfört med tidigare mätning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pic>
        <p:nvPicPr>
          <p:cNvPr id="3" name="Chart" descr="&quot;Hur lätt eller svårt är det att få kontakt med familjebehandlaren?&quot; har högst andel andel positiva: 100%, och &quot;Har du fått information om vart du kan lämna synpunkter eller klagomål?&quot; har lägst andel andel positiva: 67%."/>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400675"/>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Tabell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ag är¹ ]]></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²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licka]]></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Pojk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nna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Anna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
²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å kontakt med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örstå informationen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lät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svår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Tycker du att familjebehandlaren förstår din situatio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Oftas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blan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Säll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ldri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år du prata med familjebehandlaren om saker som är viktiga för dig?]]></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Oftas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blan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Säll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ldri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rågar familjebehandlaren dig om hur din situation kan förändra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Oftas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blan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Sällan]]></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Aldri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n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bättrats mycke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bättrats li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4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Ingen förändring]]></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sämrats li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Försämrats mycke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nöjd eller missnöjd är du med det stöd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Ganska miss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Mycket missnöjd]]></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Om undersökningen]]></a:t>
            </a:r>
          </a:p>
        </p:txBody>
      </p:sp>
      <p:sp>
        <p:nvSpPr>
          <p:cNvPr id="2" name=""/>
          <p:cNvSpPr txBox="1"/>
          <p:nvPr/>
        </p:nvSpPr>
        <p:spPr>
          <a:xfrm>
            <a:off x="952500" y="1428750"/>
            <a:ext cx="10096500" cy="5429250"/>
          </a:xfrm>
          <a:prstGeom prst="rect">
            <a:avLst/>
          </a:prstGeom>
          <a:noFill/>
        </p:spPr>
        <p:txBody>
          <a:bodyPr anchor="t" rtlCol="0" bIns="45720" lIns="91440" rIns="91440" tIns="45720">
            <a:spAutoFit/>
          </a:bodyPr>
          <a:lstStyle/>
          <a:p>
            <a:pPr algn="l" fontAlgn="t" marL="0" marR="0" indent="0" lvl="0">
              <a:lnSpc>
                <a:spcPct val="100%"/>
              </a:lnSpc>
            </a:pPr>
            <a:r>
              <a:rPr lang="sv-SE" b="1" sz="1300" spc="0" u="none">
                <a:solidFill>
                  <a:srgbClr val="000000">
                    <a:alpha val="100.00%"/>
                  </a:srgbClr>
                </a:solidFill>
                <a:latin typeface="Arial"/>
              </a:rPr>
              <a:t><![CDATA[Bakgrund]]></a:t>
            </a:r>
          </a:p>
          <a:p>
            <a:pPr algn="l" fontAlgn="t" marL="0" marR="0" indent="0" lvl="0">
              <a:lnSpc>
                <a:spcPct val="100%"/>
              </a:lnSpc>
            </a:pPr>
            <a:r>
              <a:rPr lang="sv-SE" sz="1100" spc="0" u="none">
                <a:solidFill>
                  <a:srgbClr val="000000">
                    <a:alpha val="100.00%"/>
                  </a:srgbClr>
                </a:solidFill>
                <a:latin typeface="Arial"/>
              </a:rPr>
              <a:t><![CDATA[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algn="l" fontAlgn="t" marL="0" marR="0" indent="0" lvl="0">
              <a:lnSpc>
                <a:spcPct val="100%"/>
              </a:lnSpc>
            </a:pPr>
            <a:r>
              <a:rPr lang="sv-SE" b="1" sz="1300" spc="0" u="none">
                <a:solidFill>
                  <a:srgbClr val="000000">
                    <a:alpha val="100.00%"/>
                  </a:srgbClr>
                </a:solidFill>
                <a:latin typeface="Arial"/>
              </a:rPr>
              <a:t><![CDATA[Öppna insatser inom social barn- och ungdomsvård]]></a:t>
            </a:r>
          </a:p>
          <a:p>
            <a:pPr algn="l" fontAlgn="t" marL="0" marR="0" indent="0" lvl="0">
              <a:lnSpc>
                <a:spcPct val="100%"/>
              </a:lnSpc>
            </a:pPr>
            <a:r>
              <a:rPr lang="sv-SE" sz="1100" spc="0" u="none">
                <a:solidFill>
                  <a:srgbClr val="000000">
                    <a:alpha val="100.00%"/>
                  </a:srgbClr>
                </a:solidFill>
                <a:latin typeface="Arial"/>
              </a:rPr>
              <a:t><![CDATA[
Undersökningen öppna insatser inom social barn- och ungdomsvård riktar sig till barn och unga mellan 13-20 år samt omsorgspersoner till barn och unga 0-18 år som har insatserna familjebehandling, råd och stödsamtal eller föräldraskapsstöd. Undersökningen är en besöksundersökning där enkäten delas ut till alla som haft möte med familjebehandlare. Enkäterna finns tillgängliga på nio språk; svenska, arabiska, dari, engelska, pashto, somaliska, tigrinja, thailändska och vietnamesiska. Enkäter kan svaras på genom webbenkät eller pappersenkät. Verksamheten bestämmer själv tillvägagångssätt.
Denna rapport gäller: Söderköpings kommun, Insatser: ungdomar 13 - 20 år 
Mer information om undersökningen finns på:
https://skr.se/skr/tjanster/statistik/socialtjanst/brukarundersokningar/utforarverksamheterfunktionshinderomradet.11638.html
https://origogroup.com/skr/
]]></a:t>
            </a:r>
          </a:p>
          <a:p>
            <a:pPr algn="l" fontAlgn="t" marL="0" marR="0" indent="0" lvl="0">
              <a:lnSpc>
                <a:spcPct val="100%"/>
              </a:lnSpc>
            </a:pPr>
            <a:r>
              <a:rPr lang="sv-SE" b="1" sz="1300" spc="0" u="none">
                <a:solidFill>
                  <a:srgbClr val="000000">
                    <a:alpha val="100.00%"/>
                  </a:srgbClr>
                </a:solidFill>
                <a:latin typeface="Arial"/>
              </a:rPr>
              <a:t><![CDATA[Svarsfrekvens]]></a:t>
            </a:r>
          </a:p>
          <a:p>
            <a:pPr algn="l" fontAlgn="t" marL="0" marR="0" indent="0" lvl="0">
              <a:lnSpc>
                <a:spcPct val="100%"/>
              </a:lnSpc>
            </a:pPr>
            <a:r>
              <a:rPr lang="sv-SE" sz="1100" spc="0" u="none">
                <a:solidFill>
                  <a:srgbClr val="000000">
                    <a:alpha val="100.00%"/>
                  </a:srgbClr>
                </a:solidFill>
                <a:latin typeface="Arial"/>
              </a:rPr>
              <a:t><![CDATA[
Antal brukare som ingick i målgruppen för denna rapport är 12. Totalt sett har 7 svar inkommit. Det innebär att svarsfrekvensen är 58%. En låg svarsfrekvens eller ett litet antal deltagare i undersökningen innebär att resultaten bör tolkas med försiktighet.]]></a:t>
            </a:r>
          </a:p>
        </p:txBody>
      </p:sp>
      <p:sp>
        <p:nvSpPr>
          <p:cNvPr id="3"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du fått information om vart du kan lämna synpunkter eller klagomål?]]></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Ja]]></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6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7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Nej]]></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3]]></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57]]></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2]]></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36]]></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Ingen åsikt".]]></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Hur många gånger har du träffat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graphicFrame>
        <p:nvGraphicFramePr>
          <p:cNvPr id="3" name="" descr=""/>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gridCol w="1543050"/>
                <a:gridCol w="1543050"/>
                <a:gridCol w="1543050"/>
                <a:gridCol w="1543050"/>
              </a:tblGrid>
              <a:tr h="190500">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Söderköpings kommun
2024¹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5]]></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Nationellt
2024]]></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
                      </a:srgbClr>
                    </a:solid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1-3 gånger]]></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9]]></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2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4 gånger eller fler]]></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8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r h="19050">
                <a:tc gridSpan="5">
                  <a:txBody>
                    <a:bodyPr wrap="square" rtlCol="0">
                      <a:spAutoFit/>
                    </a:bodyPr>
                    <a:lstStyle/>
                    <a:p>
                      <a:pPr algn="l" fontAlgn="base" marL="0" marR="0" indent="0" lvl="0">
                        <a:lnSpc>
                          <a:spcPct val="100%"/>
                        </a:lnSpc>
                      </a:pPr>
                      <a:r>
                        <a:rPr lang="en-US" sz="150" spc="0" u="none">
                          <a:solidFill>
                            <a:srgbClr val="000000">
                              <a:alpha val="100.00%"/>
                            </a:srgbClr>
                          </a:solidFill>
                          <a:latin typeface="Calibri"/>
                        </a:rPr>
                        <a:t><![CDATA[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
                      </a:srgbClr>
                    </a:solid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r>
              <a:tr h="161925">
                <a:tc>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Vet in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 ]]></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0]]></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c>
                  <a:txBody>
                    <a:bodyPr wrap="square" rtlCol="0">
                      <a:spAutoFit/>
                    </a:bodyPr>
                    <a:lstStyle/>
                    <a:p>
                      <a:pPr algn="l" fontAlgn="t" marL="47625" marR="47625" indent="0" lvl="0">
                        <a:lnSpc>
                          <a:spcPct val="100%"/>
                        </a:lnSpc>
                      </a:pPr>
                      <a:r>
                        <a:rPr lang="en-US" sz="1400" spc="0" u="none">
                          <a:solidFill>
                            <a:srgbClr val="000000">
                              <a:alpha val="100.00%"/>
                            </a:srgbClr>
                          </a:solidFill>
                          <a:latin typeface="Arial"/>
                        </a:rPr>
                        <a:t><![CDATA[11]]></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
                      </a:srgbClr>
                    </a:solidFill>
                  </a:tcPr>
                </a:tc>
              </a:tr>
              <a:tr h="161925">
                <a:tc gridSpan="5">
                  <a:txBody>
                    <a:bodyPr wrap="square" rtlCol="0">
                      <a:spAutoFit/>
                    </a:bodyPr>
                    <a:lstStyle/>
                    <a:p>
                      <a:pPr algn="l" fontAlgn="t" marL="47625" marR="47625" indent="0" lvl="0">
                        <a:lnSpc>
                          <a:spcPct val="100%"/>
                        </a:lnSpc>
                      </a:pPr>
                      <a:r>
                        <a:rPr lang="en-US" sz="1000" spc="0" u="none">
                          <a:solidFill>
                            <a:srgbClr val="000000">
                              <a:alpha val="100.00%"/>
                            </a:srgbClr>
                          </a:solidFill>
                          <a:latin typeface="Arial"/>
                        </a:rPr>
                        <a:t><![CDATA[* Resultaten redovisas exklusive svar för "Vet inte".]]></a:t>
                      </a:r>
                    </a:p>
                  </a:txBody>
                  <a:tcPr anchor="t" marL="47625" marR="47625" marT="47625" marB="47625">
                    <a:lnL w="12700" cap="flat" cmpd="sng" algn="ctr">
                      <a:solidFill>
                        <a:srgbClr val="FFFFFF">
                          <a:alpha val="100.00%"/>
                        </a:srgbClr>
                      </a:solidFill>
                      <a:prstDash val="solid"/>
                      <a:round/>
                      <a:headEnd type="none" w="med" len="med"/>
                      <a:tailEnd type="none" w="med" len="med"/>
                    </a:lnL>
                    <a:lnR w="12700" cap="flat" cmpd="sng" algn="ctr">
                      <a:solidFill>
                        <a:srgbClr val="FFFFFF">
                          <a:alpha val="100.00%"/>
                        </a:srgbClr>
                      </a:solidFill>
                      <a:prstDash val="solid"/>
                      <a:round/>
                      <a:headEnd type="none" w="med" len="med"/>
                      <a:tailEnd type="none" w="med" len="med"/>
                    </a:lnR>
                    <a:lnT w="12700" cap="flat" cmpd="sng" algn="ctr">
                      <a:solidFill>
                        <a:srgbClr val="FFFFFF">
                          <a:alpha val="100.00%"/>
                        </a:srgbClr>
                      </a:solidFill>
                      <a:prstDash val="solid"/>
                      <a:round/>
                      <a:headEnd type="none" w="med" len="med"/>
                      <a:tailEnd type="none" w="med" len="med"/>
                    </a:lnT>
                    <a:lnB w="12700" cap="flat" cmpd="sng" algn="ctr">
                      <a:solidFill>
                        <a:srgbClr val="FFFFFF">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wrap="square" rtlCol="0">
                      <a:spAutoFit/>
                    </a:bodyPr>
                    <a:lstStyle/>
                    <a:p>
                      <a:pPr algn="l" fontAlgn="base" marL="0" marR="0" indent="0" lvl="0">
                        <a:lnSpc>
                          <a:spcPct val="100%"/>
                        </a:lnSpc>
                      </a:pPr>
                    </a:p>
                  </a:txBody>
                  <a:tcPr marL="0" marR="0" marT="0" marB="0">
                    <a:lnL w="12700" cap="flat" cmpd="sng" algn="ctr">
                      <a:solidFill>
                        <a:srgbClr val="000000">
                          <a:alpha val="100.00%"/>
                        </a:srgbClr>
                      </a:solidFill>
                      <a:prstDash val="solid"/>
                      <a:round/>
                      <a:headEnd type="none" w="med" len="med"/>
                      <a:tailEnd type="none" w="med" len="med"/>
                    </a:lnL>
                    <a:lnR w="12700" cap="flat" cmpd="sng" algn="ctr">
                      <a:solidFill>
                        <a:srgbClr val="000000">
                          <a:alpha val="100.00%"/>
                        </a:srgbClr>
                      </a:solidFill>
                      <a:prstDash val="solid"/>
                      <a:round/>
                      <a:headEnd type="none" w="med" len="med"/>
                      <a:tailEnd type="none" w="med" len="med"/>
                    </a:lnR>
                    <a:lnT w="12700" cap="flat" cmpd="sng" algn="ctr">
                      <a:solidFill>
                        <a:srgbClr val="000000">
                          <a:alpha val="100.00%"/>
                        </a:srgbClr>
                      </a:solidFill>
                      <a:prstDash val="solid"/>
                      <a:round/>
                      <a:headEnd type="none" w="med" len="med"/>
                      <a:tailEnd type="none" w="med" len="med"/>
                    </a:lnT>
                    <a:lnB w="12700" cap="flat" cmpd="sng" algn="ctr">
                      <a:solidFill>
                        <a:srgbClr val="000000">
                          <a:alpha val="1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
                      </a:srgbClr>
                    </a:solidFill>
                  </a:tcPr>
                </a:tc>
              </a:tr>
            </a:tbl>
          </a:graphicData>
        </a:graphic>
      </p:graphicFrame>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Inget resultat]]></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143375"/>
          <a:chOff x="790575" y="3095625"/>
          <a:chExt cx="6981825" cy="414337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Jämförelse mellan kvinnor och män]]></a:t>
            </a:r>
          </a:p>
        </p:txBody>
      </p:sp>
      <p:sp>
        <p:nvSpPr>
          <p:cNvPr id="2" name="Placeholder for subTitle"/>
          <p:cNvSpPr txBox="1"/>
          <p:nvPr>
            <p:ph type="subTitle"/>
          </p:nvPr>
        </p:nvSpPr>
        <p:spPr>
          <a:xfrm>
            <a:off x="790575" y="3857625"/>
            <a:ext cx="5476875" cy="285750"/>
          </a:xfrm>
          <a:prstGeom prst="rect">
            <a:avLst/>
          </a:prstGeom>
          <a:noFill/>
        </p:spPr>
        <p:txBody>
          <a:bodyPr anchor="t" rtlCol="0" bIns="45720" lIns="91440" rIns="91440" tIns="45720">
            <a:normAutofit/>
          </a:bodyPr>
          <a:lstStyle/>
          <a:p>
            <a:pPr algn="l" fontAlgn="t" marL="0" marR="0" indent="0" lvl="0">
              <a:lnSpc>
                <a:spcPct val="100%"/>
              </a:lnSpc>
            </a:pPr>
            <a:r>
              <a:rPr lang="sv-SE" sz="1600" spc="0" u="none">
                <a:solidFill>
                  <a:srgbClr val="0">
                    <a:alpha val="100%"/>
                  </a:srgbClr>
                </a:solidFill>
                <a:latin typeface="Arial"/>
              </a:rPr>
              <a:t><![CDATA[Resultat visas endast om det finns minst 5 svar per kö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 kvinnor och mä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quot;Hur lätt eller svårt är det att få kontakt med familjebehandlaren?&quot; har störst skillnad mellan Flicka¹  och Flicka¹ , för Flicka¹  är andel andel positiva 0 procentenheter högre än Flicka¹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 kvinnor och mä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quot;Hur lätt eller svårt är det att få kontakt med familjebehandlaren?&quot; har störst skillnad mellan Flicka¹  och Flicka¹ , för Flicka¹  är andel andel positiva 0 procentenheter högre än Flicka¹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För få svar]]></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å kontakt med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lätt eller svårt är det att förstå informationen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Tycker du att familjebehandlaren förstår din situatio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år du prata med familjebehandlaren om saker som är viktiga för dig?]]></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Frågar familjebehandlaren dig om hur din situation kan förändra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Om resultaten]]></a:t>
            </a:r>
          </a:p>
        </p:txBody>
      </p:sp>
      <p:sp>
        <p:nvSpPr>
          <p:cNvPr id="2" name=""/>
          <p:cNvSpPr txBox="1"/>
          <p:nvPr/>
        </p:nvSpPr>
        <p:spPr>
          <a:xfrm>
            <a:off x="952500" y="1428750"/>
            <a:ext cx="10096500" cy="5429250"/>
          </a:xfrm>
          <a:prstGeom prst="rect">
            <a:avLst/>
          </a:prstGeom>
          <a:noFill/>
        </p:spPr>
        <p:txBody>
          <a:bodyPr anchor="t" rtlCol="0" bIns="45720" lIns="91440" rIns="91440" tIns="45720">
            <a:spAutoFit/>
          </a:bodyPr>
          <a:lstStyle/>
          <a:p>
            <a:pPr algn="l" fontAlgn="t" marL="0" marR="0" indent="0" lvl="0">
              <a:lnSpc>
                <a:spcPct val="100%"/>
              </a:lnSpc>
            </a:pPr>
            <a:r>
              <a:rPr lang="sv-SE" b="1" sz="1300" spc="0" u="none">
                <a:solidFill>
                  <a:srgbClr val="000000">
                    <a:alpha val="100.00%"/>
                  </a:srgbClr>
                </a:solidFill>
                <a:latin typeface="Arial"/>
              </a:rPr>
              <a:t><![CDATA[Resultatredovisning]]></a:t>
            </a:r>
          </a:p>
          <a:p>
            <a:pPr algn="l" fontAlgn="t" marL="0" marR="0" indent="0" lvl="0">
              <a:lnSpc>
                <a:spcPct val="100%"/>
              </a:lnSpc>
            </a:pPr>
            <a:r>
              <a:rPr lang="sv-SE" sz="1100" spc="0" u="none">
                <a:solidFill>
                  <a:srgbClr val="000000">
                    <a:alpha val="100.00%"/>
                  </a:srgbClr>
                </a:solidFill>
                <a:latin typeface="Arial"/>
              </a:rPr>
              <a:t><![CDATA[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algn="l" fontAlgn="t" marL="0" marR="0" indent="0" lvl="0">
              <a:lnSpc>
                <a:spcPct val="100%"/>
              </a:lnSpc>
            </a:pPr>
            <a:r>
              <a:rPr lang="sv-SE" b="1" sz="1300" spc="0" u="none">
                <a:solidFill>
                  <a:srgbClr val="000000">
                    <a:alpha val="100.00%"/>
                  </a:srgbClr>
                </a:solidFill>
                <a:latin typeface="Arial"/>
              </a:rPr>
              <a:t><![CDATA[Redovisning av kön]]></a:t>
            </a:r>
          </a:p>
          <a:p>
            <a:pPr algn="l" fontAlgn="t" marL="0" marR="0" indent="0" lvl="0">
              <a:lnSpc>
                <a:spcPct val="100%"/>
              </a:lnSpc>
            </a:pPr>
            <a:r>
              <a:rPr lang="sv-SE" sz="1100" spc="0" u="none">
                <a:solidFill>
                  <a:srgbClr val="000000">
                    <a:alpha val="100.00%"/>
                  </a:srgbClr>
                </a:solidFill>
                <a:latin typeface="Arial"/>
              </a:rPr>
              <a:t><![CDATA[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algn="l" fontAlgn="t" marL="0" marR="0" indent="0" lvl="0">
              <a:lnSpc>
                <a:spcPct val="100%"/>
              </a:lnSpc>
            </a:pPr>
            <a:r>
              <a:rPr lang="sv-SE" b="1" sz="1300" spc="0" u="none">
                <a:solidFill>
                  <a:srgbClr val="000000">
                    <a:alpha val="100.00%"/>
                  </a:srgbClr>
                </a:solidFill>
                <a:latin typeface="Arial"/>
              </a:rPr>
              <a:t><![CDATA[Tilläggsfrågor]]></a:t>
            </a:r>
          </a:p>
          <a:p>
            <a:pPr algn="l" fontAlgn="t" marL="0" marR="0" indent="0" lvl="0">
              <a:lnSpc>
                <a:spcPct val="100%"/>
              </a:lnSpc>
            </a:pPr>
            <a:r>
              <a:rPr lang="sv-SE" sz="1100" spc="0" u="none">
                <a:solidFill>
                  <a:srgbClr val="000000">
                    <a:alpha val="100.00%"/>
                  </a:srgbClr>
                </a:solidFill>
                <a:latin typeface="Arial"/>
              </a:rPr>
              <a:t><![CDATA[
Kommuner och privata aktörer har haft möjlighet att beställa tilläggsfrågor. Resultaten för dessa frågor redovisas sist per kapitel i rapporten.
]]></a:t>
            </a:r>
          </a:p>
          <a:p>
            <a:pPr algn="l" fontAlgn="t" marL="0" marR="0" indent="0" lvl="0">
              <a:lnSpc>
                <a:spcPct val="100%"/>
              </a:lnSpc>
            </a:pPr>
            <a:r>
              <a:rPr lang="sv-SE" b="1" sz="1300" spc="0" u="none">
                <a:solidFill>
                  <a:srgbClr val="000000">
                    <a:alpha val="100.00%"/>
                  </a:srgbClr>
                </a:solidFill>
                <a:latin typeface="Arial"/>
              </a:rPr>
              <a:t><![CDATA[Resultaten i Kolada]]></a:t>
            </a:r>
          </a:p>
          <a:p>
            <a:pPr algn="l" fontAlgn="t" marL="0" marR="0" indent="0" lvl="0">
              <a:lnSpc>
                <a:spcPct val="100%"/>
              </a:lnSpc>
            </a:pPr>
            <a:r>
              <a:rPr lang="sv-SE" sz="1100" spc="0" u="none">
                <a:solidFill>
                  <a:srgbClr val="000000">
                    <a:alpha val="100.00%"/>
                  </a:srgbClr>
                </a:solidFill>
                <a:latin typeface="Arial"/>
              </a:rPr>
              <a:t><![CDATA[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algn="l" fontAlgn="t" marL="0" marR="0" indent="0" lvl="0">
              <a:lnSpc>
                <a:spcPct val="100%"/>
              </a:lnSpc>
            </a:pPr>
            <a:r>
              <a:rPr lang="sv-SE" b="1" sz="1300" spc="0" u="none">
                <a:solidFill>
                  <a:srgbClr val="000000">
                    <a:alpha val="100.00%"/>
                  </a:srgbClr>
                </a:solidFill>
                <a:latin typeface="Arial"/>
              </a:rPr>
              <a:t><![CDATA[Tillgänglighet]]></a:t>
            </a:r>
          </a:p>
          <a:p>
            <a:pPr algn="l" fontAlgn="t" marL="0" marR="0" indent="0" lvl="0">
              <a:lnSpc>
                <a:spcPct val="100%"/>
              </a:lnSpc>
            </a:pPr>
            <a:r>
              <a:rPr lang="sv-SE" sz="1100" spc="0" u="none">
                <a:solidFill>
                  <a:srgbClr val="000000">
                    <a:alpha val="100.00%"/>
                  </a:srgbClr>
                </a:solidFill>
                <a:latin typeface="Arial"/>
              </a:rPr>
              <a:t><![CDATA[
Den här rapporten är tillgänglighetsanpassad enligt gällande regler
]]></a:t>
            </a:r>
          </a:p>
        </p:txBody>
      </p:sp>
      <p:sp>
        <p:nvSpPr>
          <p:cNvPr id="3"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kontakten med familjebehandlaren gjort att din situation har förändrats?]]></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ur nöjd eller missnöjd är du med det stöd du får av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b="1" sz="1400" spc="0" u="none">
                <a:solidFill>
                  <a:srgbClr val="000000">
                    <a:alpha val="100.00%"/>
                  </a:srgbClr>
                </a:solidFill>
                <a:latin typeface="Arial"/>
              </a:rPr>
              <a:t><![CDATA[Har du fått information om vart du kan lämna synpunkter eller klagomål?]]></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Hur många gånger har du träffat familjebehandlaren?]]></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a:t>
            </a:r>
          </a:p>
        </p:txBody>
      </p:sp>
      <p:pic>
        <p:nvPicPr>
          <p:cNvPr id="3" name="Chart" desc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4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pic>
        <p:nvPicPr>
          <p:cNvPr id="3" name="Chart" descr="&quot;Hur lätt eller svårt är det att få kontakt med familjebehandlaren?&quot; har högst andel andel positiva: 100%, och &quot;Har kontakten med familjebehandlaren gjort att din situation har förändrats?&quot; har lägst andel andel positiva: 86%."/>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Översikt andel positiva svar]]></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 58%)]]></a:t>
            </a:r>
          </a:p>
        </p:txBody>
      </p:sp>
      <p:pic>
        <p:nvPicPr>
          <p:cNvPr id="3" name="Chart" descr="För &quot;Har du fått information om vart du kan lämna synpunkter eller klagomål?&quot; är andel andel positiva 67%."/>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1714500"/>
          </a:xfrm>
          <a:prstGeom prst="rect">
            <a:avLst/>
          </a:prstGeom>
          <a:noFill/>
        </p:spPr>
      </p:pic>
      <p:sp>
        <p:nvSpPr>
          <p:cNvPr id="4"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6981825" cy="4048125"/>
          <a:chOff x="790575" y="3095625"/>
          <a:chExt cx="6981825" cy="4048125"/>
        </a:xfrm>
      </p:grpSpPr>
      <p:sp>
        <p:nvSpPr>
          <p:cNvPr id="1" name="Placeholder for title"/>
          <p:cNvSpPr txBox="1"/>
          <p:nvPr>
            <p:ph type="title"/>
          </p:nvPr>
        </p:nvSpPr>
        <p:spPr>
          <a:xfrm>
            <a:off x="790575" y="3095625"/>
            <a:ext cx="6191250" cy="952500"/>
          </a:xfrm>
          <a:prstGeom prst="rect">
            <a:avLst/>
          </a:prstGeom>
          <a:noFill/>
        </p:spPr>
        <p:txBody>
          <a:bodyPr anchor="t" rtlCol="0" bIns="45720" lIns="91440" rIns="91440" tIns="45720">
            <a:normAutofit/>
          </a:bodyPr>
          <a:lstStyle/>
          <a:p>
            <a:pPr algn="l" fontAlgn="t" marL="0" marR="0" indent="0" lvl="0">
              <a:lnSpc>
                <a:spcPct val="100%"/>
              </a:lnSpc>
            </a:pPr>
            <a:r>
              <a:rPr lang="sv-SE" b="1" sz="2800" spc="0" u="none">
                <a:solidFill>
                  <a:srgbClr val="0">
                    <a:alpha val="100%"/>
                  </a:srgbClr>
                </a:solidFill>
                <a:latin typeface="Arial"/>
              </a:rPr>
              <a:t><![CDATA[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1" name="Placeholder for title"/>
          <p:cNvSpPr txBox="1"/>
          <p:nvPr>
            <p:ph type="title"/>
          </p:nvPr>
        </p:nvSpPr>
        <p:spPr>
          <a:xfrm>
            <a:off x="952500" y="571500"/>
            <a:ext cx="10287000" cy="381000"/>
          </a:xfrm>
          <a:prstGeom prst="rect">
            <a:avLst/>
          </a:prstGeom>
          <a:noFill/>
        </p:spPr>
        <p:txBody>
          <a:bodyPr anchor="t" wrap="none" rtlCol="0" bIns="45720" lIns="91440" rIns="91440" tIns="45720">
            <a:spAutoFit/>
          </a:bodyPr>
          <a:lstStyle/>
          <a:p>
            <a:pPr algn="l" fontAlgn="t" marL="0" marR="0" indent="0" lvl="0">
              <a:lnSpc>
                <a:spcPct val="100%"/>
              </a:lnSpc>
            </a:pPr>
            <a:r>
              <a:rPr lang="sv-SE" b="1" sz="2800" spc="0" u="none">
                <a:solidFill>
                  <a:srgbClr val="000000">
                    <a:alpha val="100.00%"/>
                  </a:srgbClr>
                </a:solidFill>
                <a:latin typeface="Arial"/>
              </a:rPr>
              <a:t><![CDATA[Jag är¹ ]]></a:t>
            </a:r>
          </a:p>
        </p:txBody>
      </p:sp>
      <p:sp>
        <p:nvSpPr>
          <p:cNvPr id="2" name="Placeholder for subTitle"/>
          <p:cNvSpPr txBox="1"/>
          <p:nvPr>
            <p:ph type="subTitle"/>
          </p:nvPr>
        </p:nvSpPr>
        <p:spPr>
          <a:xfrm>
            <a:off x="952500" y="952500"/>
            <a:ext cx="10287000" cy="381000"/>
          </a:xfrm>
          <a:prstGeom prst="rect">
            <a:avLst/>
          </a:prstGeom>
          <a:noFill/>
        </p:spPr>
        <p:txBody>
          <a:bodyPr anchor="t" rtlCol="0" bIns="45720" lIns="91440" rIns="91440" tIns="45720">
            <a:spAutoFit/>
          </a:bodyPr>
          <a:lstStyle/>
          <a:p>
            <a:pPr algn="l" fontAlgn="t" marL="0" marR="0" indent="0" lvl="0">
              <a:lnSpc>
                <a:spcPct val="100%"/>
              </a:lnSpc>
            </a:pPr>
            <a:r>
              <a:rPr lang="sv-SE" sz="1600" spc="0" u="none">
                <a:solidFill>
                  <a:srgbClr val="0">
                    <a:alpha val="100%"/>
                  </a:srgbClr>
                </a:solidFill>
                <a:latin typeface="Arial"/>
              </a:rPr>
              <a:t><![CDATA[Söderköpings kommun - Insatser: ungdomar 13 - 20 år (7 svar)]]></a:t>
            </a:r>
          </a:p>
        </p:txBody>
      </p:sp>
      <p:pic>
        <p:nvPicPr>
          <p:cNvPr id="3" name="Chart" descr="Det är 4 värden. Sorterat från högsta till lägsta är de: Flicka: 57, Pojke: 43"/>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
          <p:cNvSpPr txBox="1"/>
          <p:nvPr/>
        </p:nvSpPr>
        <p:spPr>
          <a:xfrm>
            <a:off x="1143000" y="2952750"/>
            <a:ext cx="6953250" cy="3619500"/>
          </a:xfrm>
          <a:prstGeom prst="rect">
            <a:avLst/>
          </a:prstGeom>
          <a:noFill/>
        </p:spPr>
        <p:txBody>
          <a:bodyPr anchor="b" rtlCol="0" bIns="45720" lIns="91440" rIns="91440" tIns="45720">
            <a:normAutofit/>
          </a:bodyPr>
          <a:lstStyle/>
          <a:p>
            <a:pPr algn="l" fontAlgn="b" marL="0" marR="0" indent="0" lvl="0">
              <a:lnSpc>
                <a:spcPct val="100%"/>
              </a:lnSpc>
            </a:pPr>
            <a:r>
              <a:rPr lang="sv-SE" sz="900" spc="0" u="none">
                <a:solidFill>
                  <a:srgbClr val="8C8C8C">
                    <a:alpha val="100.00%"/>
                  </a:srgbClr>
                </a:solidFill>
                <a:latin typeface="Arial"/>
              </a:rPr>
              <a:t><![CDATA[
¹Könsresultat visas exklusive de som svarat 'Annat' eller 'Vill inte svara'.]]></a:t>
            </a:r>
          </a:p>
        </p:txBody>
      </p:sp>
      <p:sp>
        <p:nvSpPr>
          <p:cNvPr id="5" name=""/>
          <p:cNvSpPr txBox="1"/>
          <p:nvPr/>
        </p:nvSpPr>
        <p:spPr>
          <a:xfrm>
            <a:off x="11430000" y="6477000"/>
            <a:ext cx="381000" cy="190500"/>
          </a:xfrm>
          <a:prstGeom prst="rect">
            <a:avLst/>
          </a:prstGeom>
          <a:noFill/>
        </p:spPr>
        <p:txBody>
          <a:bodyPr anchor="b" rtlCol="0" bIns="45720" lIns="91440" rIns="91440" tIns="45720">
            <a:normAutofit/>
          </a:bodyPr>
          <a:lstStyle/>
          <a:p>
            <a:pPr algn="r" fontAlgn="b" marL="0" marR="0" indent="0" lvl="0">
              <a:lnSpc>
                <a:spcPct val="100%"/>
              </a:lnSpc>
            </a:pPr>
            <a:r>
              <a:rPr lang="sv-SE" sz="800" spc="0" u="none">
                <a:solidFill>
                  <a:srgbClr val="898989">
                    <a:alpha val="100.00%"/>
                  </a:srgbClr>
                </a:solidFill>
                <a:latin typeface="Arial"/>
              </a:rPr>
              <a:t><![CDATA[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
                <a:satMod val="300%"/>
              </a:schemeClr>
            </a:gs>
            <a:gs pos="35%">
              <a:schemeClr val="phClr">
                <a:tint val="37%"/>
                <a:satMod val="300%"/>
              </a:schemeClr>
            </a:gs>
            <a:gs pos="100%">
              <a:schemeClr val="phClr">
                <a:tint val="15%"/>
                <a:satMod val="350%"/>
              </a:schemeClr>
            </a:gs>
          </a:gsLst>
          <a:lin ang="16200000" scaled="1"/>
        </a:gradFill>
        <a:gradFill rotWithShape="1">
          <a:gsLst>
            <a:gs pos="0%">
              <a:schemeClr val="phClr">
                <a:shade val="51%"/>
                <a:satMod val="130%"/>
              </a:schemeClr>
            </a:gs>
            <a:gs pos="80%">
              <a:schemeClr val="phClr">
                <a:shade val="93%"/>
                <a:satMod val="130%"/>
              </a:schemeClr>
            </a:gs>
            <a:gs pos="100%">
              <a:schemeClr val="phClr">
                <a:shade val="94%"/>
                <a:satMod val="135%"/>
              </a:schemeClr>
            </a:gs>
          </a:gsLst>
          <a:lin ang="16200000" scaled="0"/>
        </a:gradFill>
      </a:fillStyleLst>
      <a:lnStyleLst>
        <a:ln w="9525" cap="flat" cmpd="sng" algn="ctr">
          <a:solidFill>
            <a:schemeClr val="phClr">
              <a:shade val="95%"/>
              <a:satMod val="105%"/>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
                <a:satMod val="350%"/>
              </a:schemeClr>
            </a:gs>
            <a:gs pos="40%">
              <a:schemeClr val="phClr">
                <a:tint val="45%"/>
                <a:shade val="99%"/>
                <a:satMod val="350%"/>
              </a:schemeClr>
            </a:gs>
            <a:gs pos="100%">
              <a:schemeClr val="phClr">
                <a:shade val="20%"/>
                <a:satMod val="255%"/>
              </a:schemeClr>
            </a:gs>
          </a:gsLst>
          <a:path path="circle">
            <a:fillToRect b="180%" l="50%" r="50%" t="-80%"/>
          </a:path>
        </a:gradFill>
        <a:gradFill rotWithShape="1">
          <a:gsLst>
            <a:gs pos="0%">
              <a:schemeClr val="phClr">
                <a:tint val="80%"/>
                <a:satMod val="300%"/>
              </a:schemeClr>
            </a:gs>
            <a:gs pos="100%">
              <a:schemeClr val="phClr">
                <a:shade val="30%"/>
                <a:satMod val="200%"/>
              </a:schemeClr>
            </a:gs>
          </a:gsLst>
          <a:path path="circle">
            <a:fillToRect b="50%" l="50%" r="50%" t="5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2025-11-18T12:18:44Z</dcterms:created>
  <dcterms:modified xsi:type="dcterms:W3CDTF">2025-11-18T12:18:44Z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