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Default Extension="gif" ContentType="image/gif"/>
  <Default Extension="jpg" ContentType="image/jpeg"/>
  <Default Extension="jpeg" ContentType="image/jpeg"/>
  <Default Extension="png" ContentType="image/png"/>
  <Default Extension="svg" ContentType="image/svg+xml"/>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Lst>
  <p:sldSz cx="12192000" cy="6858000"/>
  <p:notesSz cx="6858000" cy="9144000"/>
  <p:extLst>
    <p:ext uri="{521415D9-36F7-43E2-AB2F-B90AF26B5E84}">
      <p14:sectionLst xmlns:p14="http://schemas.microsoft.com/office/powerpoint/2010/main">
        <p14:section name="Inledning" id="{3F36CE98-383F-B2F3-101D-4C4E28BE9F4F}">
          <p14:sldIdLst>
            <p14:sldId id="256"/>
            <p14:sldId id="257"/>
            <p14:sldId id="258"/>
            <p14:sldId id="259"/>
          </p14:sldIdLst>
        </p14:section>
        <p14:section name="Andel positiva per fråga" id="{9581FCBE-F516-5248-98D9-51FDACB9140E}">
          <p14:sldIdLst>
            <p14:sldId id="260"/>
            <p14:sldId id="261"/>
            <p14:sldId id="262"/>
          </p14:sldIdLst>
        </p14:section>
        <p14:section name="Per fråga" id="{9D2CF5B4-7F90-FED7-929C-DA41815947F0}">
          <p14:sldIdLst>
            <p14:sldId id="263"/>
            <p14:sldId id="264"/>
            <p14:sldId id="265"/>
            <p14:sldId id="266"/>
            <p14:sldId id="267"/>
            <p14:sldId id="268"/>
            <p14:sldId id="269"/>
            <p14:sldId id="270"/>
            <p14:sldId id="271"/>
            <p14:sldId id="272"/>
            <p14:sldId id="273"/>
            <p14:sldId id="274"/>
          </p14:sldIdLst>
        </p14:section>
        <p14:section name="Jämfört med tidigare mätningar" id="{6079D65E-5DA1-FE1C-B1EB-1D35D040EC9E}">
          <p14:sldIdLst>
            <p14:sldId id="275"/>
            <p14:sldId id="276"/>
            <p14:sldId id="277"/>
          </p14:sldIdLst>
        </p14:section>
        <p14:section name="Tabeller" id="{B739197D-864A-BA81-C521-6864E53CC1B4}">
          <p14:sldIdLst>
            <p14:sldId id="278"/>
            <p14:sldId id="279"/>
            <p14:sldId id="280"/>
            <p14:sldId id="281"/>
            <p14:sldId id="282"/>
            <p14:sldId id="283"/>
            <p14:sldId id="284"/>
            <p14:sldId id="285"/>
            <p14:sldId id="286"/>
            <p14:sldId id="287"/>
            <p14:sldId id="288"/>
            <p14:sldId id="289"/>
          </p14:sldIdLst>
        </p14:section>
        <p14:section name="Jämförelse mellan kvinnor och män" id="{4F1350B1-4739-5B86-6AD5-B2CB295E074C}">
          <p14:sldIdLst>
            <p14:sldId id="290"/>
            <p14:sldId id="291"/>
            <p14:sldId id="292"/>
            <p14:sldId id="293"/>
            <p14:sldId id="294"/>
            <p14:sldId id="295"/>
            <p14:sldId id="296"/>
            <p14:sldId id="297"/>
            <p14:sldId id="298"/>
            <p14:sldId id="299"/>
            <p14:sldId id="300"/>
            <p14:sldId id="301"/>
            <p14:sldId id="302"/>
          </p14:sldIdLst>
        </p14:section>
      </p14:sectionLst>
    </p:ext>
  </p:extLst>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presProps" Target="presProps.xml"/>
  <Relationship Id="rId51" Type="http://schemas.openxmlformats.org/officeDocument/2006/relationships/viewProps" Target="viewProps.xml"/>
  <Relationship Id="rId5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background_layout_2.png"/>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background_layout_3.png"/>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background_layout_4.png"/>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background_layout_5.png"/>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bg">
    <p:bg>
      <p:bgPr>
        <a:blipFill>
          <a:blip r:embed="rId2"/>
          <a:stretch>
            <a:fillRect/>
          </a:stretch>
        </a:blipFill>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fobg">
    <p:bg>
      <p:bgPr>
        <a:blipFill>
          <a:blip r:embed="rId2"/>
          <a:stretch>
            <a:fillRect/>
          </a:stretch>
        </a:blipFill>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titlebg">
    <p:bg>
      <p:bgPr>
        <a:blipFill>
          <a:blip r:embed="rId2"/>
          <a:stretch>
            <a:fillRect/>
          </a:stretch>
        </a:blipFill>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bg">
    <p:bg>
      <p:bgPr>
        <a:blipFill>
          <a:blip r:embed="rId2"/>
          <a:stretch>
            <a:fillRect/>
          </a:stretch>
        </a:blip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2484604" r:id="rId1"/>
    <p:sldLayoutId id="2452484605" r:id="rId2"/>
    <p:sldLayoutId id="2452484606" r:id="rId3"/>
    <p:sldLayoutId id="2452484607" r:id="rId4"/>
    <p:sldLayoutId id="2452484608" r:id="rId5"/>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trcTWO4.png"/>
  <Relationship Id="rId3" Type="http://schemas.openxmlformats.org/officeDocument/2006/relationships/image" Target="../media/PilenCharttrcTWO4.png.svg"/>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1NggJO5.png"/>
  <Relationship Id="rId3" Type="http://schemas.openxmlformats.org/officeDocument/2006/relationships/image" Target="../media/PilenChart1NggJO5.png.svg"/>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q8QUdP6.png"/>
  <Relationship Id="rId3" Type="http://schemas.openxmlformats.org/officeDocument/2006/relationships/image" Target="../media/PilenChartq8QUdP6.png.svg"/>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faYWJN7.png"/>
  <Relationship Id="rId3" Type="http://schemas.openxmlformats.org/officeDocument/2006/relationships/image" Target="../media/PilenChartfaYWJN7.png.svg"/>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CXuYfM8.png"/>
  <Relationship Id="rId3" Type="http://schemas.openxmlformats.org/officeDocument/2006/relationships/image" Target="../media/PilenChartCXuYfM8.png.svg"/>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pM7bWP9.png"/>
  <Relationship Id="rId3" Type="http://schemas.openxmlformats.org/officeDocument/2006/relationships/image" Target="../media/PilenChartpM7bWP9.png.svg"/>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d21PZN10.png"/>
  <Relationship Id="rId3" Type="http://schemas.openxmlformats.org/officeDocument/2006/relationships/image" Target="../media/PilenChartd21PZN10.png.svg"/>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rQFCgQ11.png"/>
  <Relationship Id="rId3" Type="http://schemas.openxmlformats.org/officeDocument/2006/relationships/image" Target="../media/PilenChartrQFCgQ11.png.svg"/>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TEJGiN12.png"/>
  <Relationship Id="rId3" Type="http://schemas.openxmlformats.org/officeDocument/2006/relationships/image" Target="../media/PilenChartTEJGiN12.png.svg"/>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dFye3N13.png"/>
  <Relationship Id="rId3" Type="http://schemas.openxmlformats.org/officeDocument/2006/relationships/image" Target="../media/PilenChartdFye3N13.png.sv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3.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4.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vrR8yM14.png"/>
  <Relationship Id="rId3" Type="http://schemas.openxmlformats.org/officeDocument/2006/relationships/image" Target="../media/PilenChartvrR8yM14.png.svg"/>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5nLjSP15.png"/>
  <Relationship Id="rId3" Type="http://schemas.openxmlformats.org/officeDocument/2006/relationships/image" Target="../media/PilenChart5nLjSP15.png.svg"/>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4.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4.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vhFUJN27.png"/>
  <Relationship Id="rId3" Type="http://schemas.openxmlformats.org/officeDocument/2006/relationships/image" Target="../media/PilenChartvhFUJN27.png.svg"/>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6BrleP28.png"/>
  <Relationship Id="rId3" Type="http://schemas.openxmlformats.org/officeDocument/2006/relationships/image" Target="../media/PilenChart6BrleP28.png.svg"/>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PmueYM29.png"/>
  <Relationship Id="rId3" Type="http://schemas.openxmlformats.org/officeDocument/2006/relationships/image" Target="../media/PilenChartPmueYM29.png.svg"/>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ChQu0M30.png"/>
  <Relationship Id="rId3" Type="http://schemas.openxmlformats.org/officeDocument/2006/relationships/image" Target="../media/PilenChartChQu0M30.png.sv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3.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P1TQWO31.png"/>
  <Relationship Id="rId3" Type="http://schemas.openxmlformats.org/officeDocument/2006/relationships/image" Target="../media/PilenChartP1TQWO31.png.svg"/>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OanUJN32.png"/>
  <Relationship Id="rId3" Type="http://schemas.openxmlformats.org/officeDocument/2006/relationships/image" Target="../media/PilenChartOanUJN32.png.svg"/>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2RhmZM33.png"/>
  <Relationship Id="rId3" Type="http://schemas.openxmlformats.org/officeDocument/2006/relationships/image" Target="../media/PilenChart2RhmZM33.png.svg"/>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1EubdQ34.png"/>
  <Relationship Id="rId3" Type="http://schemas.openxmlformats.org/officeDocument/2006/relationships/image" Target="../media/PilenChart1EubdQ34.png.svg"/>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ll1FEO35.png"/>
  <Relationship Id="rId3" Type="http://schemas.openxmlformats.org/officeDocument/2006/relationships/image" Target="../media/PilenChartll1FEO35.png.svg"/>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YAuUEM36.png"/>
  <Relationship Id="rId3" Type="http://schemas.openxmlformats.org/officeDocument/2006/relationships/image" Target="../media/PilenChartYAuUEM36.png.svg"/>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gQ9WmP37.png"/>
  <Relationship Id="rId3" Type="http://schemas.openxmlformats.org/officeDocument/2006/relationships/image" Target="../media/PilenChartgQ9WmP37.png.svg"/>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Wiy2bQ38.png"/>
  <Relationship Id="rId3" Type="http://schemas.openxmlformats.org/officeDocument/2006/relationships/image" Target="../media/PilenChartWiy2bQ38.png.sv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4.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ZflNwO1.png"/>
  <Relationship Id="rId3" Type="http://schemas.openxmlformats.org/officeDocument/2006/relationships/image" Target="../media/PilenChartZflNwO1.png.sv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wHZuzP2.png"/>
  <Relationship Id="rId3" Type="http://schemas.openxmlformats.org/officeDocument/2006/relationships/image" Target="../media/PilenChartwHZuzP2.png.svg"/>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4.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RnCTWO3.png"/>
  <Relationship Id="rId3" Type="http://schemas.openxmlformats.org/officeDocument/2006/relationships/image" Target="../media/PilenChartRnCTWO3.png.sv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2286000"/>
          <a:ext cx="11401425" cy="5048250"/>
          <a:chOff x="790575" y="2286000"/>
          <a:chExt cx="11401425" cy="5048250"/>
        </a:xfrm>
      </p:grpSpPr>
      <p:sp>
        <p:nvSpPr>
          <p:cNvPr id="1" name="Placeholder for title"/>
          <p:cNvSpPr txBox="1"/>
          <p:nvPr>
            <p:ph type="title"/>
          </p:nvPr>
        </p:nvSpPr>
        <p:spPr>
          <a:xfrm>
            <a:off x="790575" y="2286000"/>
            <a:ext cx="10610850" cy="952500"/>
          </a:xfrm>
          <a:prstGeom prst="rect">
            <a:avLst/>
          </a:prstGeom>
          <a:noFill/>
        </p:spPr>
        <p:txBody>
          <a:bodyPr anchor="t" rtlCol="0" bIns="45720" lIns="91440" rIns="91440" tIns="45720">
            <a:normAutofit/>
          </a:bodyPr>
          <a:lstStyle/>
          <a:p>
            <a:pPr algn="l" fontAlgn="t" marL="0" marR="0" indent="0" lvl="0">
              <a:lnSpc>
                <a:spcPct val="100%"/>
              </a:lnSpc>
            </a:pPr>
            <a:r>
              <a:rPr lang="sv-SE" sz="2000" spc="0" u="none">
                <a:solidFill>
                  <a:srgbClr val="000000">
                    <a:alpha val="100.00%"/>
                  </a:srgbClr>
                </a:solidFill>
                <a:latin typeface="Arial"/>
              </a:rPr>
              <a:t><![CDATA[Resultat för brukarundersökning 2025:
Öppna insatser inom social barn- och ungdomsvård]]></a:t>
            </a:r>
          </a:p>
        </p:txBody>
      </p:sp>
      <p:sp>
        <p:nvSpPr>
          <p:cNvPr id="2" name="Placeholder for title"/>
          <p:cNvSpPr txBox="1"/>
          <p:nvPr>
            <p:ph type="title"/>
          </p:nvPr>
        </p:nvSpPr>
        <p:spPr>
          <a:xfrm>
            <a:off x="790575" y="3095625"/>
            <a:ext cx="10610850" cy="142875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00000">
                    <a:alpha val="100.00%"/>
                  </a:srgbClr>
                </a:solidFill>
                <a:latin typeface="Arial"/>
              </a:rPr>
              <a:t><![CDATA[Insatser: Omsorgspersoner till unga 0-18 år
Undersökningsområde: Söderköpings kommun]]></a:t>
            </a:r>
          </a:p>
        </p:txBody>
      </p:sp>
      <p:sp>
        <p:nvSpPr>
          <p:cNvPr id="3" name=""/>
          <p:cNvSpPr txBox="1"/>
          <p:nvPr/>
        </p:nvSpPr>
        <p:spPr>
          <a:xfrm>
            <a:off x="790575" y="4000500"/>
            <a:ext cx="10610850" cy="476250"/>
          </a:xfrm>
          <a:prstGeom prst="rect">
            <a:avLst/>
          </a:prstGeom>
          <a:noFill/>
        </p:spPr>
        <p:txBody>
          <a:bodyPr anchor="t" rtlCol="0" bIns="45720" lIns="91440" rIns="91440" tIns="45720">
            <a:spAutoFit/>
          </a:bodyPr>
          <a:lstStyle/>
          <a:p>
            <a:pPr algn="l" fontAlgn="t" marL="0" marR="0" indent="0" lvl="0">
              <a:lnSpc>
                <a:spcPct val="100%"/>
              </a:lnSpc>
            </a:pPr>
            <a:r>
              <a:rPr lang="sv-SE" sz="2000" spc="0" u="none">
                <a:solidFill>
                  <a:srgbClr val="000000">
                    <a:alpha val="100.00%"/>
                  </a:srgbClr>
                </a:solidFill>
                <a:latin typeface="Arial"/>
              </a:rPr>
              <a:t><![CDATA[Kommunala och eventuella privata aktörer sammanslaget]]></a:t>
            </a:r>
          </a:p>
        </p:txBody>
      </p:sp>
      <p:sp>
        <p:nvSpPr>
          <p:cNvPr id="4" name=""/>
          <p:cNvSpPr txBox="1"/>
          <p:nvPr/>
        </p:nvSpPr>
        <p:spPr>
          <a:xfrm>
            <a:off x="790575" y="4762500"/>
            <a:ext cx="7620000" cy="285750"/>
          </a:xfrm>
          <a:prstGeom prst="rect">
            <a:avLst/>
          </a:prstGeom>
          <a:noFill/>
        </p:spPr>
        <p:txBody>
          <a:bodyPr anchor="t" rtlCol="0" bIns="45720" lIns="91440" rIns="91440" tIns="45720">
            <a:normAutofit/>
          </a:bodyPr>
          <a:lstStyle/>
          <a:p>
            <a:pPr algn="l" fontAlgn="t" marL="0" marR="0" indent="0" lvl="0">
              <a:lnSpc>
                <a:spcPct val="100%"/>
              </a:lnSpc>
            </a:pPr>
            <a:r>
              <a:rPr lang="sv-SE" sz="2000" spc="0" u="none">
                <a:solidFill>
                  <a:srgbClr val="000000">
                    <a:alpha val="100.00%"/>
                  </a:srgbClr>
                </a:solidFill>
                <a:latin typeface="Arial"/>
              </a:rPr>
              <a:t><![CDATA[Svarsfrekvens: 61% (19 sv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å kontakt med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a:t>
            </a:r>
          </a:p>
        </p:txBody>
      </p:sp>
      <p:pic>
        <p:nvPicPr>
          <p:cNvPr id="3" name="Chart" descr="Det är 5 värden. Sorterat från högsta till lägsta är de: Mycket lätt: 84, Ganska lätt: 5, Ganska svårt: 5, Mycket svårt: 5"/>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örstå informationen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a:t>
            </a:r>
          </a:p>
        </p:txBody>
      </p:sp>
      <p:pic>
        <p:nvPicPr>
          <p:cNvPr id="3" name="Chart" descr="Det är 5 värden. Sorterat från högsta till lägsta är de: Mycket lätt: 58, Ganska lätt: 42, Ganska svårt: 0, Mycket svårt: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Tycker du att familjebehandlaren förstår din situatio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a:t>
            </a:r>
          </a:p>
        </p:txBody>
      </p:sp>
      <p:pic>
        <p:nvPicPr>
          <p:cNvPr id="3" name="Chart" descr="Det är 5 värden. Sorterat från högsta till lägsta är de: Oftast: 95, Ibland: 5, Sällan: 0, Aldrig: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år du prata med familjebehandlaren om saker som är viktiga för dig?]]></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a:t>
            </a:r>
          </a:p>
        </p:txBody>
      </p:sp>
      <p:pic>
        <p:nvPicPr>
          <p:cNvPr id="3" name="Chart" descr="Det är 5 värden. Sorterat från högsta till lägsta är de: Oftast: 100, Ibland: 0, Sällan: 0, Aldrig: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rågar familjebehandlaren dig om hur din situation kan förändra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a:t>
            </a:r>
          </a:p>
        </p:txBody>
      </p:sp>
      <p:pic>
        <p:nvPicPr>
          <p:cNvPr id="3" name="Chart" descr="Det är 5 värden. Sorterat från högsta till lägsta är de: Oftast: 84, Ibland: 16, Sällan: 0, Aldrig: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kontakten med familjebehandlaren gjort att din situation har förändrat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8 svar)]]></a:t>
            </a:r>
          </a:p>
        </p:txBody>
      </p:sp>
      <p:pic>
        <p:nvPicPr>
          <p:cNvPr id="3" name="Chart" descr="Det är 6 värden. Sorterat från högsta till lägsta är de: Förbättrats mycket: 56, Förbättrats lite: 39, Ingen förändring: 6, Försämrats lite: 0, Försämrats mycket: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kontakten med familjebehandlaren gjort att ditt/dina barns situation har förändrat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a:t>
            </a:r>
          </a:p>
        </p:txBody>
      </p:sp>
      <p:pic>
        <p:nvPicPr>
          <p:cNvPr id="3" name="Chart" descr="Det är 6 värden. Sorterat från högsta till lägsta är de: Förbättrats lite: 50, Förbättrats mycket: 44, Ingen förändring: 6, Försämrats lite: 0, Försämrats mycket: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nöjd eller missnöjd är du med det stöd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a:t>
            </a:r>
          </a:p>
        </p:txBody>
      </p:sp>
      <p:pic>
        <p:nvPicPr>
          <p:cNvPr id="3" name="Chart" descr="Det är 5 värden. Sorterat från högsta till lägsta är de: Mycket nöjd: 100, Ganska nöjd: 0, Ganska missnöjd: 0, Mycket missnöjd: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du fått information om vart du kan lämna synpunkter eller klagomål?]]></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a:t>
            </a:r>
          </a:p>
        </p:txBody>
      </p:sp>
      <p:pic>
        <p:nvPicPr>
          <p:cNvPr id="3" name="Chart" descr="Det är 3 värden. Sorterat från högsta till lägsta är de: Ja: 60, Nej: 4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Hur många gånger har du träffat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a:t>
            </a:r>
          </a:p>
        </p:txBody>
      </p:sp>
      <p:pic>
        <p:nvPicPr>
          <p:cNvPr id="3" name="Chart" descr="Det är 3 värden. Sorterat från högsta till lägsta är de: 4 gånger eller fler: 100, 1-3 gånger: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Innehåll]]></a:t>
            </a:r>
          </a:p>
        </p:txBody>
      </p:sp>
      <p:sp>
        <p:nvSpPr>
          <p:cNvPr id="2" name=""/>
          <p:cNvSpPr txBox="1"/>
          <p:nvPr/>
        </p:nvSpPr>
        <p:spPr>
          <a:xfrm>
            <a:off x="952500" y="1428750"/>
            <a:ext cx="10096500" cy="5429250"/>
          </a:xfrm>
          <a:prstGeom prst="rect">
            <a:avLst/>
          </a:prstGeom>
          <a:noFill/>
        </p:spPr>
        <p:txBody>
          <a:bodyPr anchor="t" rtlCol="0" bIns="45720" lIns="91440" rIns="91440" tIns="45720">
            <a:spAutoFit/>
          </a:bodyPr>
          <a:lstStyle/>
          <a:p>
            <a:pPr algn="l" fontAlgn="t" marL="0" marR="0" indent="0" lvl="0">
              <a:lnSpc>
                <a:spcPct val="100%"/>
              </a:lnSpc>
            </a:pPr>
            <a:r>
              <a:rPr lang="sv-SE" b="1" sz="1300" spc="0" u="none">
                <a:solidFill>
                  <a:srgbClr val="000000">
                    <a:alpha val="100.00%"/>
                  </a:srgbClr>
                </a:solidFill>
                <a:latin typeface="Arial"/>
              </a:rPr>
              <a:t><![CDATA[
Innehåll
Om undersökningen
Resultat]]></a:t>
            </a:r>
          </a:p>
          <a:p>
            <a:pPr algn="l" fontAlgn="t" marL="0" marR="0" indent="0" lvl="0">
              <a:lnSpc>
                <a:spcPct val="100%"/>
              </a:lnSpc>
            </a:pPr>
            <a:r>
              <a:rPr lang="sv-SE" sz="1100" spc="0" u="none">
                <a:solidFill>
                  <a:srgbClr val="000000">
                    <a:alpha val="100.00%"/>
                  </a:srgbClr>
                </a:solidFill>
                <a:latin typeface="Arial"/>
              </a:rPr>
              <a:t><![CDATA[
- Positiva per fråga
- Per fråga
- Jämfört med tidigare mätningar
- Tabeller
- Jämförelse mellan kvinnor och män
]]></a:t>
            </a:r>
          </a:p>
        </p:txBody>
      </p:sp>
      <p:sp>
        <p:nvSpPr>
          <p:cNvPr id="3"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1" name="Placeholder for title"/>
          <p:cNvSpPr txBox="1"/>
          <p:nvPr>
            <p:ph type="title"/>
          </p:nvPr>
        </p:nvSpPr>
        <p:spPr>
          <a:xfrm>
            <a:off x="790575" y="3095625"/>
            <a:ext cx="6191250" cy="95250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
                    <a:alpha val="100%"/>
                  </a:srgbClr>
                </a:solidFill>
                <a:latin typeface="Arial"/>
              </a:rPr>
              <a:t><![CDATA[Jämfört med tidigare mätninga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Jämfört med tidigare mätningar]]></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pic>
        <p:nvPicPr>
          <p:cNvPr id="3" name="Chart" descr="&quot;Hur lätt eller svårt är det att förstå informationen du får av familjebehandlaren?&quot; har högst andel andel positiva: 100%, och &quot;Har du fått information om vart du kan lämna synpunkter eller klagomål?&quot; har lägst andel andel positiva: 6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Könsresultat visas exklusive de som svarat 'Annat' eller 'Vill inte svara'.
²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Jämfört med tidigare mätningar]]></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pic>
        <p:nvPicPr>
          <p:cNvPr id="3" name="Chart" descr="&quot;Hur lätt eller svårt är det att förstå informationen du får av familjebehandlaren?&quot; har högst andel andel positiva: 100%, och &quot;Har du fått information om vart du kan lämna synpunkter eller klagomål?&quot; har lägst andel andel positiva: 6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Könsresultat visas exklusive de som svarat 'Annat' eller 'Vill inte svara'.
²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1" name="Placeholder for title"/>
          <p:cNvSpPr txBox="1"/>
          <p:nvPr>
            <p:ph type="title"/>
          </p:nvPr>
        </p:nvSpPr>
        <p:spPr>
          <a:xfrm>
            <a:off x="790575" y="3095625"/>
            <a:ext cx="6191250" cy="95250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
                    <a:alpha val="100%"/>
                  </a:srgbClr>
                </a:solidFill>
                <a:latin typeface="Arial"/>
              </a:rPr>
              <a:t><![CDATA[Tabelle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Jag är¹ ]]></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²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Kvinna]]></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an]]></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Anna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Anna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Könsresultat visas exklusive de som svarat 'Annat' eller 'Vill inte svara'.
²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å kontakt med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lät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lät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8]]></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svår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svår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örstå informationen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lät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8]]></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lät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svår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svår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Tycker du att familjebehandlaren förstår din situatio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Oftas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9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8]]></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Iblan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Sällan]]></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Aldrig]]></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år du prata med familjebehandlaren om saker som är viktiga för dig?]]></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Oftas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0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9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9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Iblan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Sällan]]></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Aldrig]]></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rågar familjebehandlaren dig om hur din situation kan förändra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Oftas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Iblan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Sällan]]></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Aldrig]]></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Om undersökningen]]></a:t>
            </a:r>
          </a:p>
        </p:txBody>
      </p:sp>
      <p:sp>
        <p:nvSpPr>
          <p:cNvPr id="2" name=""/>
          <p:cNvSpPr txBox="1"/>
          <p:nvPr/>
        </p:nvSpPr>
        <p:spPr>
          <a:xfrm>
            <a:off x="952500" y="1428750"/>
            <a:ext cx="10096500" cy="5429250"/>
          </a:xfrm>
          <a:prstGeom prst="rect">
            <a:avLst/>
          </a:prstGeom>
          <a:noFill/>
        </p:spPr>
        <p:txBody>
          <a:bodyPr anchor="t" rtlCol="0" bIns="45720" lIns="91440" rIns="91440" tIns="45720">
            <a:spAutoFit/>
          </a:bodyPr>
          <a:lstStyle/>
          <a:p>
            <a:pPr algn="l" fontAlgn="t" marL="0" marR="0" indent="0" lvl="0">
              <a:lnSpc>
                <a:spcPct val="100%"/>
              </a:lnSpc>
            </a:pPr>
            <a:r>
              <a:rPr lang="sv-SE" b="1" sz="1300" spc="0" u="none">
                <a:solidFill>
                  <a:srgbClr val="000000">
                    <a:alpha val="100.00%"/>
                  </a:srgbClr>
                </a:solidFill>
                <a:latin typeface="Arial"/>
              </a:rPr>
              <a:t><![CDATA[Bakgrund]]></a:t>
            </a:r>
          </a:p>
          <a:p>
            <a:pPr algn="l" fontAlgn="t" marL="0" marR="0" indent="0" lvl="0">
              <a:lnSpc>
                <a:spcPct val="100%"/>
              </a:lnSpc>
            </a:pPr>
            <a:r>
              <a:rPr lang="sv-SE" sz="1100" spc="0" u="none">
                <a:solidFill>
                  <a:srgbClr val="000000">
                    <a:alpha val="100.00%"/>
                  </a:srgbClr>
                </a:solidFill>
                <a:latin typeface="Arial"/>
              </a:rPr>
              <a:t><![CDATA[
Sveriges Kommuner och Regioner (SKR) stöttar kommuner och privata aktörer i arbetet med brukarundersökningar. Undersökningarna ger brukare en möjlighet att framföra sina åsikter om stöden samt ger verksamheter kunskapsunderlag för förbättringsarbete.
Undersökningar genomförs inom utförarverksamheter inom funktionshinderområdet, placerade barn och unga, öppna insatser inom social barn- och ungdomsvård och myndighetskontakten inom individ- och familjeomsorg samt funktionshinderområdet.
Undersökningsperioden för SKR:s brukarundersökningar 2025 är 1 september till 31 oktober och genomförs med en gemensam undersökningstjänst som tillhandahålls av Origo Group AB. Kommuner och privata aktörer bestämmer själva vilka undersökningar de deltar i samt när genomförandet ska ske under undersökningsperioden. 
]]></a:t>
            </a:r>
          </a:p>
          <a:p>
            <a:pPr algn="l" fontAlgn="t" marL="0" marR="0" indent="0" lvl="0">
              <a:lnSpc>
                <a:spcPct val="100%"/>
              </a:lnSpc>
            </a:pPr>
            <a:r>
              <a:rPr lang="sv-SE" b="1" sz="1300" spc="0" u="none">
                <a:solidFill>
                  <a:srgbClr val="000000">
                    <a:alpha val="100.00%"/>
                  </a:srgbClr>
                </a:solidFill>
                <a:latin typeface="Arial"/>
              </a:rPr>
              <a:t><![CDATA[Öppna insatser inom social barn- och ungdomsvård]]></a:t>
            </a:r>
          </a:p>
          <a:p>
            <a:pPr algn="l" fontAlgn="t" marL="0" marR="0" indent="0" lvl="0">
              <a:lnSpc>
                <a:spcPct val="100%"/>
              </a:lnSpc>
            </a:pPr>
            <a:r>
              <a:rPr lang="sv-SE" sz="1100" spc="0" u="none">
                <a:solidFill>
                  <a:srgbClr val="000000">
                    <a:alpha val="100.00%"/>
                  </a:srgbClr>
                </a:solidFill>
                <a:latin typeface="Arial"/>
              </a:rPr>
              <a:t><![CDATA[
Undersökningen öppna insatser inom social barn- och ungdomsvård riktar sig till barn och unga mellan 13-20 år samt omsorgspersoner till barn och unga 0-18 år som har insatserna familjebehandling, råd och stödsamtal eller föräldraskapsstöd. Undersökningen är en besöksundersökning där enkäten delas ut till alla som haft möte med familjebehandlare. Enkäterna finns tillgängliga på nio språk; svenska, arabiska, dari, engelska, pashto, somaliska, tigrinja, thailändska och vietnamesiska. Enkäter kan svaras på genom webbenkät eller pappersenkät. Verksamheten bestämmer själv tillvägagångssätt.
Denna rapport gäller: Söderköpings kommun, Insatser: Omsorgspersoner till unga 0-18 år 
Mer information om undersökningen finns på:
https://skr.se/skr/tjanster/statistik/socialtjanst/brukarundersokningar/utforarverksamheterfunktionshinderomradet.11638.html
https://origogroup.com/skr/
]]></a:t>
            </a:r>
          </a:p>
          <a:p>
            <a:pPr algn="l" fontAlgn="t" marL="0" marR="0" indent="0" lvl="0">
              <a:lnSpc>
                <a:spcPct val="100%"/>
              </a:lnSpc>
            </a:pPr>
            <a:r>
              <a:rPr lang="sv-SE" b="1" sz="1300" spc="0" u="none">
                <a:solidFill>
                  <a:srgbClr val="000000">
                    <a:alpha val="100.00%"/>
                  </a:srgbClr>
                </a:solidFill>
                <a:latin typeface="Arial"/>
              </a:rPr>
              <a:t><![CDATA[Svarsfrekvens]]></a:t>
            </a:r>
          </a:p>
          <a:p>
            <a:pPr algn="l" fontAlgn="t" marL="0" marR="0" indent="0" lvl="0">
              <a:lnSpc>
                <a:spcPct val="100%"/>
              </a:lnSpc>
            </a:pPr>
            <a:r>
              <a:rPr lang="sv-SE" sz="1100" spc="0" u="none">
                <a:solidFill>
                  <a:srgbClr val="000000">
                    <a:alpha val="100.00%"/>
                  </a:srgbClr>
                </a:solidFill>
                <a:latin typeface="Arial"/>
              </a:rPr>
              <a:t><![CDATA[
Antal brukare som ingick i målgruppen för denna rapport är 31. Totalt sett har 19 svar inkommit. Det innebär att svarsfrekvensen är 61%. En låg svarsfrekvens eller ett litet antal deltagare i undersökningen innebär att resultaten bör tolkas med försiktighet.]]></a:t>
            </a:r>
          </a:p>
        </p:txBody>
      </p:sp>
      <p:sp>
        <p:nvSpPr>
          <p:cNvPr id="3"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kontakten med familjebehandlaren gjort att din situation har förändrat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bättrats mycke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8]]></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bättrats lite]]></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Ingen förändring]]></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sämrats lite]]></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sämrats mycke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kontakten med familjebehandlaren gjort att ditt/dina barns situation har förändrat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bättrats mycke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bättrats lite]]></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Ingen förändring]]></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sämrats lite]]></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sämrats mycke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nöjd eller missnöjd är du med det stöd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nöj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0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nöj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missnöj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missnöj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du fått information om vart du kan lämna synpunkter eller klagomål?]]></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Ja]]></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Nej]]></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8]]></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Hur många gånger har du träffat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1-3 gånger]]></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4 gånger eller fler]]></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0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143375"/>
          <a:chOff x="790575" y="3095625"/>
          <a:chExt cx="6981825" cy="4143375"/>
        </a:xfrm>
      </p:grpSpPr>
      <p:sp>
        <p:nvSpPr>
          <p:cNvPr id="1" name="Placeholder for title"/>
          <p:cNvSpPr txBox="1"/>
          <p:nvPr>
            <p:ph type="title"/>
          </p:nvPr>
        </p:nvSpPr>
        <p:spPr>
          <a:xfrm>
            <a:off x="790575" y="3095625"/>
            <a:ext cx="6191250" cy="95250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
                    <a:alpha val="100%"/>
                  </a:srgbClr>
                </a:solidFill>
                <a:latin typeface="Arial"/>
              </a:rPr>
              <a:t><![CDATA[Jämförelse mellan kvinnor och män]]></a:t>
            </a:r>
          </a:p>
        </p:txBody>
      </p:sp>
      <p:sp>
        <p:nvSpPr>
          <p:cNvPr id="2" name="Placeholder for subTitle"/>
          <p:cNvSpPr txBox="1"/>
          <p:nvPr>
            <p:ph type="subTitle"/>
          </p:nvPr>
        </p:nvSpPr>
        <p:spPr>
          <a:xfrm>
            <a:off x="790575" y="3857625"/>
            <a:ext cx="5476875" cy="285750"/>
          </a:xfrm>
          <a:prstGeom prst="rect">
            <a:avLst/>
          </a:prstGeom>
          <a:noFill/>
        </p:spPr>
        <p:txBody>
          <a:bodyPr anchor="t" rtlCol="0" bIns="45720" lIns="91440" rIns="91440" tIns="45720">
            <a:normAutofit/>
          </a:bodyPr>
          <a:lstStyle/>
          <a:p>
            <a:pPr algn="l" fontAlgn="t" marL="0" marR="0" indent="0" lvl="0">
              <a:lnSpc>
                <a:spcPct val="100%"/>
              </a:lnSpc>
            </a:pPr>
            <a:r>
              <a:rPr lang="sv-SE" sz="1600" spc="0" u="none">
                <a:solidFill>
                  <a:srgbClr val="0">
                    <a:alpha val="100%"/>
                  </a:srgbClr>
                </a:solidFill>
                <a:latin typeface="Arial"/>
              </a:rPr>
              <a:t><![CDATA[Resultat visas endast om det finns minst 5 svar per kö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Översikt andel positiva svar, kvinnor och mä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quot;Har du fått information om vart du kan lämna synpunkter eller klagomål?&quot; har störst skillnad mellan Kvinna och Man, för Kvinna är andel andel positiva 63 procentenheter högre än Man. &quot;Hur lätt eller svårt är det att förstå informationen du får av familjebehandlaren?&quot; har minst skillnad, för Kvinna är andel andel positiva 0 procentenheter högre än Kvinna."/>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Översikt andel positiva svar, kvinnor och mä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quot;Har du fått information om vart du kan lämna synpunkter eller klagomål?&quot; har störst skillnad mellan Kvinna och Man, för Kvinna är andel andel positiva 63 procentenheter högre än Man. &quot;Hur lätt eller svårt är det att förstå informationen du får av familjebehandlaren?&quot; har minst skillnad, för Kvinna är andel andel positiva 0 procentenheter högre än Kvinna."/>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å kontakt med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Kvinna är högre på  1 av 1 värden: Mycket lätt: 90 jämfört med 75.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örstå informationen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Kvinna är högre på  1 av 2 värden: Ganska lätt: 60 jämfört med 25. Man är högre på  1 av 2 värden: Mycket lätt: 75 jämfört med 4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Om resultaten]]></a:t>
            </a:r>
          </a:p>
        </p:txBody>
      </p:sp>
      <p:sp>
        <p:nvSpPr>
          <p:cNvPr id="2" name=""/>
          <p:cNvSpPr txBox="1"/>
          <p:nvPr/>
        </p:nvSpPr>
        <p:spPr>
          <a:xfrm>
            <a:off x="952500" y="1428750"/>
            <a:ext cx="10096500" cy="5429250"/>
          </a:xfrm>
          <a:prstGeom prst="rect">
            <a:avLst/>
          </a:prstGeom>
          <a:noFill/>
        </p:spPr>
        <p:txBody>
          <a:bodyPr anchor="t" rtlCol="0" bIns="45720" lIns="91440" rIns="91440" tIns="45720">
            <a:spAutoFit/>
          </a:bodyPr>
          <a:lstStyle/>
          <a:p>
            <a:pPr algn="l" fontAlgn="t" marL="0" marR="0" indent="0" lvl="0">
              <a:lnSpc>
                <a:spcPct val="100%"/>
              </a:lnSpc>
            </a:pPr>
            <a:r>
              <a:rPr lang="sv-SE" b="1" sz="1300" spc="0" u="none">
                <a:solidFill>
                  <a:srgbClr val="000000">
                    <a:alpha val="100.00%"/>
                  </a:srgbClr>
                </a:solidFill>
                <a:latin typeface="Arial"/>
              </a:rPr>
              <a:t><![CDATA[Resultatredovisning]]></a:t>
            </a:r>
          </a:p>
          <a:p>
            <a:pPr algn="l" fontAlgn="t" marL="0" marR="0" indent="0" lvl="0">
              <a:lnSpc>
                <a:spcPct val="100%"/>
              </a:lnSpc>
            </a:pPr>
            <a:r>
              <a:rPr lang="sv-SE" sz="1100" spc="0" u="none">
                <a:solidFill>
                  <a:srgbClr val="000000">
                    <a:alpha val="100.00%"/>
                  </a:srgbClr>
                </a:solidFill>
                <a:latin typeface="Arial"/>
              </a:rPr>
              <a:t><![CDATA[
Resultatet presenteras i Origo Groups enkätportal och rapporten utgår från den kommun eller privata aktör som har beställt undersökningen. Resultaten presenteras under förutsättning att minst fem svar lämnats för en enkät. Vid färre än fem svar finns risk att röja enskilda personers identitet.
Svarsalternativen ”vet inte/vill inte svara” exkluderas från beräkningen så att resultatet summerar till hundra procent utan alternativen ”vet inte/vill inte svara”. Andel som har svarat ”vet inte/vill inte svara” på en fråga, redovisas per fråga.
]]></a:t>
            </a:r>
          </a:p>
          <a:p>
            <a:pPr algn="l" fontAlgn="t" marL="0" marR="0" indent="0" lvl="0">
              <a:lnSpc>
                <a:spcPct val="100%"/>
              </a:lnSpc>
            </a:pPr>
            <a:r>
              <a:rPr lang="sv-SE" b="1" sz="1300" spc="0" u="none">
                <a:solidFill>
                  <a:srgbClr val="000000">
                    <a:alpha val="100.00%"/>
                  </a:srgbClr>
                </a:solidFill>
                <a:latin typeface="Arial"/>
              </a:rPr>
              <a:t><![CDATA[Redovisning av kön]]></a:t>
            </a:r>
          </a:p>
          <a:p>
            <a:pPr algn="l" fontAlgn="t" marL="0" marR="0" indent="0" lvl="0">
              <a:lnSpc>
                <a:spcPct val="100%"/>
              </a:lnSpc>
            </a:pPr>
            <a:r>
              <a:rPr lang="sv-SE" sz="1100" spc="0" u="none">
                <a:solidFill>
                  <a:srgbClr val="000000">
                    <a:alpha val="100.00%"/>
                  </a:srgbClr>
                </a:solidFill>
                <a:latin typeface="Arial"/>
              </a:rPr>
              <a:t><![CDATA[
Av anonymitetsskäl redovisas resultat uppdelat på kön enbart i rapporter på kommunnivå eller motsvarande. För att kunna redovisa könsuppdelade resultat, måste det finnas svar från både minst fem ”kvinnor/flickor” och fem ”män/pojkar”. Om könsuppdelade resultat saknas i en rapport beror det på att det inte finns tillräckligt många svar i något av svarsalternativen. Även svarsalternativet ”annat” redovisas om det finns minst fem svarande och annars endast på nationell nivå.
]]></a:t>
            </a:r>
          </a:p>
          <a:p>
            <a:pPr algn="l" fontAlgn="t" marL="0" marR="0" indent="0" lvl="0">
              <a:lnSpc>
                <a:spcPct val="100%"/>
              </a:lnSpc>
            </a:pPr>
            <a:r>
              <a:rPr lang="sv-SE" b="1" sz="1300" spc="0" u="none">
                <a:solidFill>
                  <a:srgbClr val="000000">
                    <a:alpha val="100.00%"/>
                  </a:srgbClr>
                </a:solidFill>
                <a:latin typeface="Arial"/>
              </a:rPr>
              <a:t><![CDATA[Tilläggsfrågor]]></a:t>
            </a:r>
          </a:p>
          <a:p>
            <a:pPr algn="l" fontAlgn="t" marL="0" marR="0" indent="0" lvl="0">
              <a:lnSpc>
                <a:spcPct val="100%"/>
              </a:lnSpc>
            </a:pPr>
            <a:r>
              <a:rPr lang="sv-SE" sz="1100" spc="0" u="none">
                <a:solidFill>
                  <a:srgbClr val="000000">
                    <a:alpha val="100.00%"/>
                  </a:srgbClr>
                </a:solidFill>
                <a:latin typeface="Arial"/>
              </a:rPr>
              <a:t><![CDATA[
Kommuner och privata aktörer har haft möjlighet att beställa tilläggsfrågor. Resultaten för dessa frågor redovisas sist per kapitel i rapporten.
]]></a:t>
            </a:r>
          </a:p>
          <a:p>
            <a:pPr algn="l" fontAlgn="t" marL="0" marR="0" indent="0" lvl="0">
              <a:lnSpc>
                <a:spcPct val="100%"/>
              </a:lnSpc>
            </a:pPr>
            <a:r>
              <a:rPr lang="sv-SE" b="1" sz="1300" spc="0" u="none">
                <a:solidFill>
                  <a:srgbClr val="000000">
                    <a:alpha val="100.00%"/>
                  </a:srgbClr>
                </a:solidFill>
                <a:latin typeface="Arial"/>
              </a:rPr>
              <a:t><![CDATA[Resultaten i Kolada]]></a:t>
            </a:r>
          </a:p>
          <a:p>
            <a:pPr algn="l" fontAlgn="t" marL="0" marR="0" indent="0" lvl="0">
              <a:lnSpc>
                <a:spcPct val="100%"/>
              </a:lnSpc>
            </a:pPr>
            <a:r>
              <a:rPr lang="sv-SE" sz="1100" spc="0" u="none">
                <a:solidFill>
                  <a:srgbClr val="000000">
                    <a:alpha val="100.00%"/>
                  </a:srgbClr>
                </a:solidFill>
                <a:latin typeface="Arial"/>
              </a:rPr>
              <a:t><![CDATA[
Resultaten från brukarundersökningarna presenteras även i databasen Kolada. Resultaten redovisas där per geografisk kommun.
Resultaten för undersökningarna placerade barn och unga, öppna insatser inom social barn- och ungdomsvård och myndighetskontakten inom individ- och familjeomsorg samt funktionshinderområdet presenteras med summan av andelarna för de två positiva svarsalternativen. Resultaten för undersökningen utförarverksamheter inom funktionshinderområdet presenteras med samtliga svarsalternativ.
]]></a:t>
            </a:r>
          </a:p>
          <a:p>
            <a:pPr algn="l" fontAlgn="t" marL="0" marR="0" indent="0" lvl="0">
              <a:lnSpc>
                <a:spcPct val="100%"/>
              </a:lnSpc>
            </a:pPr>
            <a:r>
              <a:rPr lang="sv-SE" b="1" sz="1300" spc="0" u="none">
                <a:solidFill>
                  <a:srgbClr val="000000">
                    <a:alpha val="100.00%"/>
                  </a:srgbClr>
                </a:solidFill>
                <a:latin typeface="Arial"/>
              </a:rPr>
              <a:t><![CDATA[Tillgänglighet]]></a:t>
            </a:r>
          </a:p>
          <a:p>
            <a:pPr algn="l" fontAlgn="t" marL="0" marR="0" indent="0" lvl="0">
              <a:lnSpc>
                <a:spcPct val="100%"/>
              </a:lnSpc>
            </a:pPr>
            <a:r>
              <a:rPr lang="sv-SE" sz="1100" spc="0" u="none">
                <a:solidFill>
                  <a:srgbClr val="000000">
                    <a:alpha val="100.00%"/>
                  </a:srgbClr>
                </a:solidFill>
                <a:latin typeface="Arial"/>
              </a:rPr>
              <a:t><![CDATA[
Den här rapporten är tillgänglighetsanpassad enligt gällande regler
]]></a:t>
            </a:r>
          </a:p>
        </p:txBody>
      </p:sp>
      <p:sp>
        <p:nvSpPr>
          <p:cNvPr id="3"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Tycker du att familjebehandlaren förstår din situatio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Man är högre på  1 av 1 värden: Oftast: 100 jämfört med 9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år du prata med familjebehandlaren om saker som är viktiga för dig?]]></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 och  har ungefär lika värden på 1 av 1 värden: Oftast: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rågar familjebehandlaren dig om hur din situation kan förändra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Man är högre på  1 av 1 värden: Oftast: 100 jämfört med 7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kontakten med familjebehandlaren gjort att din situation har förändrat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Man är högre på  2 av 2 värden: Förbättrats mycket: 57 jämfört med 50, Förbättrats lite: 43 jämfört med 4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kontakten med familjebehandlaren gjort att ditt/dina barns situation har förändrat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Kvinna är högre på  1 av 2 värden: Förbättrats mycket: 50 jämfört med 29. Man är högre på  1 av 2 värden: Förbättrats lite: 71 jämfört med 4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nöjd eller missnöjd är du med det stöd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 och  har ungefär lika värden på 1 av 1 värden: Mycket nöjd: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5]]></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du fått information om vart du kan lämna synpunkter eller klagomål?]]></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Man är högre på  1 av 1 värden: Nej: 100 jämfört med 38.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6]]></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Hur många gånger har du träffat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a:t>
            </a:r>
          </a:p>
        </p:txBody>
      </p:sp>
      <p:pic>
        <p:nvPicPr>
          <p:cNvPr id="3" name="Chart" descr=" och  har ungefär lika värden på 1 av 1 värden: 4 gånger eller fler: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1" name="Placeholder for title"/>
          <p:cNvSpPr txBox="1"/>
          <p:nvPr>
            <p:ph type="title"/>
          </p:nvPr>
        </p:nvSpPr>
        <p:spPr>
          <a:xfrm>
            <a:off x="790575" y="3095625"/>
            <a:ext cx="6191250" cy="95250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
                    <a:alpha val="100%"/>
                  </a:srgbClr>
                </a:solidFill>
                <a:latin typeface="Arial"/>
              </a:rPr>
              <a:t><![CDATA[Andel positiva per fråg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Översikt andel positiva svar]]></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pic>
        <p:nvPicPr>
          <p:cNvPr id="3" name="Chart" descr="&quot;Hur lätt eller svårt är det att förstå informationen du får av familjebehandlaren?&quot; har högst andel andel positiva: 100%, och &quot;Hur lätt eller svårt är det att få kontakt med familjebehandlaren?&quot; har lägst andel andel positiva: 89%."/>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Översikt andel positiva svar]]></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9 svar, 61%)]]></a:t>
            </a:r>
          </a:p>
        </p:txBody>
      </p:sp>
      <p:pic>
        <p:nvPicPr>
          <p:cNvPr id="3" name="Chart" descr="För &quot;Hur nöjd eller missnöjd är du med det stöd du får av familjebehandlaren?&quot; är andel andel positiva 100%,  och för &quot;Har du fått information om vart du kan lämna synpunkter eller klagomål?&quot; är andel andel positiva 6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2543175"/>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1" name="Placeholder for title"/>
          <p:cNvSpPr txBox="1"/>
          <p:nvPr>
            <p:ph type="title"/>
          </p:nvPr>
        </p:nvSpPr>
        <p:spPr>
          <a:xfrm>
            <a:off x="790575" y="3095625"/>
            <a:ext cx="6191250" cy="95250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
                    <a:alpha val="100%"/>
                  </a:srgbClr>
                </a:solidFill>
                <a:latin typeface="Arial"/>
              </a:rPr>
              <a:t><![CDATA[Per fråg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Jag är¹ ]]></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Omsorgspersoner till unga 0-18 år (18 svar)]]></a:t>
            </a:r>
          </a:p>
        </p:txBody>
      </p:sp>
      <p:pic>
        <p:nvPicPr>
          <p:cNvPr id="3" name="Chart" descr="Det är 4 värden. Sorterat från högsta till lägsta är de: Kvinna: 56, Man: 4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Könsresultat visas exklusive de som svarat 'Annat' eller 'Vill inte svara'.]]></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
                <a:satMod val="300%"/>
              </a:schemeClr>
            </a:gs>
            <a:gs pos="35%">
              <a:schemeClr val="phClr">
                <a:tint val="37%"/>
                <a:satMod val="300%"/>
              </a:schemeClr>
            </a:gs>
            <a:gs pos="100%">
              <a:schemeClr val="phClr">
                <a:tint val="15%"/>
                <a:satMod val="350%"/>
              </a:schemeClr>
            </a:gs>
          </a:gsLst>
          <a:lin ang="16200000" scaled="1"/>
        </a:gradFill>
        <a:gradFill rotWithShape="1">
          <a:gsLst>
            <a:gs pos="0%">
              <a:schemeClr val="phClr">
                <a:shade val="51%"/>
                <a:satMod val="130%"/>
              </a:schemeClr>
            </a:gs>
            <a:gs pos="80%">
              <a:schemeClr val="phClr">
                <a:shade val="93%"/>
                <a:satMod val="130%"/>
              </a:schemeClr>
            </a:gs>
            <a:gs pos="100%">
              <a:schemeClr val="phClr">
                <a:shade val="94%"/>
                <a:satMod val="135%"/>
              </a:schemeClr>
            </a:gs>
          </a:gsLst>
          <a:lin ang="16200000" scaled="0"/>
        </a:gradFill>
      </a:fillStyleLst>
      <a:lnStyleLst>
        <a:ln w="9525" cap="flat" cmpd="sng" algn="ctr">
          <a:solidFill>
            <a:schemeClr val="phClr">
              <a:shade val="95%"/>
              <a:satMod val="105%"/>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
                <a:satMod val="350%"/>
              </a:schemeClr>
            </a:gs>
            <a:gs pos="40%">
              <a:schemeClr val="phClr">
                <a:tint val="45%"/>
                <a:shade val="99%"/>
                <a:satMod val="350%"/>
              </a:schemeClr>
            </a:gs>
            <a:gs pos="100%">
              <a:schemeClr val="phClr">
                <a:shade val="20%"/>
                <a:satMod val="255%"/>
              </a:schemeClr>
            </a:gs>
          </a:gsLst>
          <a:path path="circle">
            <a:fillToRect b="180%" l="50%" r="50%" t="-80%"/>
          </a:path>
        </a:gradFill>
        <a:gradFill rotWithShape="1">
          <a:gsLst>
            <a:gs pos="0%">
              <a:schemeClr val="phClr">
                <a:tint val="80%"/>
                <a:satMod val="300%"/>
              </a:schemeClr>
            </a:gs>
            <a:gs pos="100%">
              <a:schemeClr val="phClr">
                <a:shade val="30%"/>
                <a:satMod val="200%"/>
              </a:schemeClr>
            </a:gs>
          </a:gsLst>
          <a:path path="circle">
            <a:fillToRect b="50%" l="50%" r="50%" t="5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2025-11-18T12:18:50Z</dcterms:created>
  <dcterms:modified xsi:type="dcterms:W3CDTF">2025-11-18T12:18:50Z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