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ledning" id="{BAD55352-3ACC-039D-4F7E-7172278564BC}">
          <p14:sldIdLst>
            <p14:sldId id="256"/>
            <p14:sldId id="257"/>
            <p14:sldId id="258"/>
            <p14:sldId id="259"/>
          </p14:sldIdLst>
        </p14:section>
        <p14:section name="Andel positiva per fråga" id="{2BF2BD11-5863-F640-8CDD-1074C6BF9FB0}">
          <p14:sldIdLst>
            <p14:sldId id="260"/>
            <p14:sldId id="261"/>
            <p14:sldId id="262"/>
          </p14:sldIdLst>
        </p14:section>
        <p14:section name="Per fråga" id="{B5A2BCCC-FE34-45D9-3C0D-DE8E87ABB95C}">
          <p14:sldIdLst>
            <p14:sldId id="263"/>
            <p14:sldId id="264"/>
            <p14:sldId id="265"/>
            <p14:sldId id="266"/>
            <p14:sldId id="267"/>
            <p14:sldId id="268"/>
            <p14:sldId id="269"/>
            <p14:sldId id="270"/>
            <p14:sldId id="271"/>
            <p14:sldId id="272"/>
            <p14:sldId id="273"/>
          </p14:sldIdLst>
        </p14:section>
        <p14:section name="Jämfört med tidigare mätningar" id="{7953C53E-D22E-A774-6472-83745E151B95}">
          <p14:sldIdLst>
            <p14:sldId id="274"/>
            <p14:sldId id="275"/>
            <p14:sldId id="276"/>
          </p14:sldIdLst>
        </p14:section>
        <p14:section name="Tabeller" id="{4E7C1630-0BE1-A427-9EAE-62C39F200054}">
          <p14:sldIdLst>
            <p14:sldId id="277"/>
            <p14:sldId id="278"/>
            <p14:sldId id="279"/>
            <p14:sldId id="280"/>
            <p14:sldId id="281"/>
            <p14:sldId id="282"/>
            <p14:sldId id="283"/>
            <p14:sldId id="284"/>
            <p14:sldId id="285"/>
            <p14:sldId id="286"/>
            <p14:sldId id="287"/>
          </p14:sldIdLst>
        </p14:section>
        <p14:section name="Jämförelse mellan kvinnor och män" id="{F8AD19D7-84AD-CC02-D4F5-67E85A8C02DA}">
          <p14:sldIdLst>
            <p14:sldId id="288"/>
            <p14:sldId id="289"/>
            <p14:sldId id="290"/>
            <p14:sldId id="291"/>
            <p14:sldId id="292"/>
            <p14:sldId id="293"/>
            <p14:sldId id="294"/>
            <p14:sldId id="295"/>
            <p14:sldId id="296"/>
            <p14:sldId id="297"/>
            <p14:sldId id="298"/>
            <p14:sldId id="299"/>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info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ubtitle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tentbg">
    <p:bg>
      <p:bgPr>
        <a:blipFill>
          <a:blip r:embed="rId2"/>
          <a:stretch>
            <a:fillRect/>
          </a:stretch>
        </a:blip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209355" r:id="rId1"/>
    <p:sldLayoutId id="2454209356" r:id="rId2"/>
    <p:sldLayoutId id="2454209357" r:id="rId3"/>
    <p:sldLayoutId id="2454209358" r:id="rId4"/>
    <p:sldLayoutId id="2454209359" r:id="rId5"/>
  </p:sldLayoutIdLst>
  <p:txStyles>
    <p:titleStyle>
      <a:lvl1pPr algn="ctr">
        <a:defRPr sz="4400" kern="1200">
          <a:solidFill>
            <a:schemeClr val="lt1"/>
          </a:solidFill>
        </a:defRPr>
      </a:lvl1pPr>
      <a:extLst/>
    </p:titleStyle>
    <p:bodyStyle>
      <a:lvl1pPr indent="-324900" algn="ctr">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image" Target="../media/image21.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image" Target="../media/image35.png"/><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8.svg"/><Relationship Id="rId2" Type="http://schemas.openxmlformats.org/officeDocument/2006/relationships/image" Target="../media/image37.png"/><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3" Type="http://schemas.openxmlformats.org/officeDocument/2006/relationships/image" Target="../media/image40.svg"/><Relationship Id="rId2" Type="http://schemas.openxmlformats.org/officeDocument/2006/relationships/image" Target="../media/image39.png"/><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image" Target="../media/image42.svg"/><Relationship Id="rId2" Type="http://schemas.openxmlformats.org/officeDocument/2006/relationships/image" Target="../media/image41.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44.svg"/><Relationship Id="rId2" Type="http://schemas.openxmlformats.org/officeDocument/2006/relationships/image" Target="../media/image43.png"/><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3" Type="http://schemas.openxmlformats.org/officeDocument/2006/relationships/image" Target="../media/image46.svg"/><Relationship Id="rId2" Type="http://schemas.openxmlformats.org/officeDocument/2006/relationships/image" Target="../media/image45.png"/><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3" Type="http://schemas.openxmlformats.org/officeDocument/2006/relationships/image" Target="../media/image48.svg"/><Relationship Id="rId2" Type="http://schemas.openxmlformats.org/officeDocument/2006/relationships/image" Target="../media/image47.png"/><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3" Type="http://schemas.openxmlformats.org/officeDocument/2006/relationships/image" Target="../media/image50.svg"/><Relationship Id="rId2" Type="http://schemas.openxmlformats.org/officeDocument/2006/relationships/image" Target="../media/image49.png"/><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3" Type="http://schemas.openxmlformats.org/officeDocument/2006/relationships/image" Target="../media/image52.svg"/><Relationship Id="rId2" Type="http://schemas.openxmlformats.org/officeDocument/2006/relationships/image" Target="../media/image51.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2286000"/>
          <a:ext cx="11401425" cy="5048250"/>
          <a:chOff x="790575" y="2286000"/>
          <a:chExt cx="11401425" cy="5048250"/>
        </a:xfrm>
      </p:grpSpPr>
      <p:sp>
        <p:nvSpPr>
          <p:cNvPr id="5" name="Placeholder for title"/>
          <p:cNvSpPr txBox="1">
            <a:spLocks noGrp="1"/>
          </p:cNvSpPr>
          <p:nvPr>
            <p:ph type="title"/>
          </p:nvPr>
        </p:nvSpPr>
        <p:spPr>
          <a:xfrm>
            <a:off x="790575" y="2286000"/>
            <a:ext cx="10610850" cy="95250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Resultat för brukarundersökning 2025:
Utförarverksamheter inom funktionshinderområdet</a:t>
            </a:r>
          </a:p>
        </p:txBody>
      </p:sp>
      <p:sp>
        <p:nvSpPr>
          <p:cNvPr id="2" name="Placeholder for title"/>
          <p:cNvSpPr txBox="1">
            <a:spLocks noGrp="1"/>
          </p:cNvSpPr>
          <p:nvPr>
            <p:ph type="title"/>
          </p:nvPr>
        </p:nvSpPr>
        <p:spPr>
          <a:xfrm>
            <a:off x="790575" y="3095625"/>
            <a:ext cx="10610850" cy="142875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Gruppbostad LSS
Undersökningsområde: Söderköpings kommun</a:t>
            </a:r>
          </a:p>
        </p:txBody>
      </p:sp>
      <p:sp>
        <p:nvSpPr>
          <p:cNvPr id="3" name="textruta 2"/>
          <p:cNvSpPr txBox="1"/>
          <p:nvPr/>
        </p:nvSpPr>
        <p:spPr>
          <a:xfrm>
            <a:off x="790575" y="4000500"/>
            <a:ext cx="10610850" cy="476250"/>
          </a:xfrm>
          <a:prstGeom prst="rect">
            <a:avLst/>
          </a:prstGeom>
          <a:noFill/>
        </p:spPr>
        <p:txBody>
          <a:bodyPr lIns="91440" tIns="45720" rIns="91440" bIns="45720" rtlCol="0" anchor="t">
            <a:spAutoFit/>
          </a:bodyPr>
          <a:lstStyle/>
          <a:p>
            <a:pPr marL="0" marR="0" lvl="0" indent="0" algn="l" fontAlgn="t">
              <a:lnSpc>
                <a:spcPct val="100000"/>
              </a:lnSpc>
            </a:pPr>
            <a:r>
              <a:rPr lang="sv-SE" sz="2000" u="none" spc="0">
                <a:solidFill>
                  <a:srgbClr val="000000">
                    <a:alpha val="100000"/>
                  </a:srgbClr>
                </a:solidFill>
                <a:latin typeface="Arial"/>
              </a:rPr>
              <a:t>Kommunala och eventuella privata aktörer sammanslaget</a:t>
            </a:r>
          </a:p>
        </p:txBody>
      </p:sp>
      <p:sp>
        <p:nvSpPr>
          <p:cNvPr id="4" name="textruta 3"/>
          <p:cNvSpPr txBox="1"/>
          <p:nvPr/>
        </p:nvSpPr>
        <p:spPr>
          <a:xfrm>
            <a:off x="790575" y="4762500"/>
            <a:ext cx="7620000" cy="285750"/>
          </a:xfrm>
          <a:prstGeom prst="rect">
            <a:avLst/>
          </a:prstGeom>
          <a:noFill/>
        </p:spPr>
        <p:txBody>
          <a:bodyPr lIns="91440" tIns="45720" rIns="91440" bIns="45720" rtlCol="0" anchor="t">
            <a:normAutofit/>
          </a:bodyPr>
          <a:lstStyle/>
          <a:p>
            <a:pPr marL="0" marR="0" lvl="0" indent="0" algn="l" fontAlgn="t">
              <a:lnSpc>
                <a:spcPct val="100000"/>
              </a:lnSpc>
            </a:pPr>
            <a:r>
              <a:rPr lang="sv-SE" sz="2000" u="none" spc="0">
                <a:solidFill>
                  <a:srgbClr val="000000">
                    <a:alpha val="100000"/>
                  </a:srgbClr>
                </a:solidFill>
                <a:latin typeface="Arial"/>
              </a:rPr>
              <a:t>Svarsfrekvens: 73% (27 svar)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3 värden. Sorterat från högsta till lägsta är de: Ja: 78, Ibland: 22,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personalen hemma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3 värden. Sorterat från högsta till lägsta är de: Ja: 93, Ibland: 4, Nej: 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hemma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3 värden. Sorterat från högsta till lägsta är de: Alla: 74, Några: 26,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personalen hemma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3 värden. Sorterat från högsta till lägsta är de: Alla: 70, Några: 30,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personalen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3 värden. Sorterat från högsta till lägsta är de: Alla: 78, Några: 22, Ingen: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3 värden. Sorterat från högsta till lägsta är de: Aldrig: 52, Ibland: 48, Ofta: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Vet du vem du ska prata med om något är dåligt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a:t>
            </a:r>
          </a:p>
        </p:txBody>
      </p:sp>
      <p:pic>
        <p:nvPicPr>
          <p:cNvPr id="3" name="Chart" descr="Det är 2 värden. Sorterat från högsta till lägsta är de: Ja: 89, Nej: 11"/>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(26 svar)</a:t>
            </a:r>
          </a:p>
        </p:txBody>
      </p:sp>
      <p:pic>
        <p:nvPicPr>
          <p:cNvPr id="3" name="Chart" descr="Det är 3 värden. Sorterat från högsta till lägsta är de: Ja: 85, Ibland: 12, Nej: 4"/>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(26 svar)</a:t>
            </a:r>
          </a:p>
        </p:txBody>
      </p:sp>
      <p:pic>
        <p:nvPicPr>
          <p:cNvPr id="3" name="Chart" descr="Det är 3 värden. Sorterat från högsta till lägsta är de: Kvinna: 58, Man: 42"/>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Innehåll</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
Innehåll
Om undersökningen
Resultat</a:t>
            </a:r>
          </a:p>
          <a:p>
            <a:pPr marL="0" marR="0" lvl="0" indent="0" algn="l" fontAlgn="t">
              <a:lnSpc>
                <a:spcPct val="100000"/>
              </a:lnSpc>
            </a:pPr>
            <a:r>
              <a:rPr lang="sv-SE" sz="1100" u="none" spc="0">
                <a:solidFill>
                  <a:srgbClr val="000000">
                    <a:alpha val="100000"/>
                  </a:srgbClr>
                </a:solidFill>
                <a:latin typeface="Arial"/>
              </a:rPr>
              <a:t>
- Positiva per fråga
- Per fråga
- Jämfört med tidigare mätningar
- Tabeller
- Jämförelse mellan kvinnor och män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pic>
        <p:nvPicPr>
          <p:cNvPr id="3" name="Chart" descr="&quot;Bryr sig personalen hemma om dig?&quot; har högst andel andel positiva: 93%, och &quot;Är du rädd för något hemma?&quot; har lägst andel andel positiva: 52%."/>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Jämfört med tidigare mätningar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pic>
        <p:nvPicPr>
          <p:cNvPr id="3" name="Chart" descr="&quot;Bryr sig personalen hemma om dig?&quot; har högst andel andel positiva: 93%, och &quot;Är du rädd för något hemma?&quot; har lägst andel andel positiva: 52%."/>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Tabeller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bestämma om saker som är viktiga för dig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personalen hemma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hemma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personalen hemma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personalen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Alla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Några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Ingen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Aldrig</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35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Ofta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18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undersökningen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Bakgrund</a:t>
            </a:r>
          </a:p>
          <a:p>
            <a:pPr marL="0" marR="0" lvl="0" indent="0" algn="l" fontAlgn="t">
              <a:lnSpc>
                <a:spcPct val="100000"/>
              </a:lnSpc>
            </a:pPr>
            <a:r>
              <a:rPr lang="sv-SE" sz="1100" u="none" spc="0">
                <a:solidFill>
                  <a:srgbClr val="000000">
                    <a:alpha val="100000"/>
                  </a:srgbClr>
                </a:solidFill>
                <a:latin typeface="Arial"/>
              </a:rPr>
              <a:t>
Sveriges Kommuner och Regioner (SKR) stöttar kommuner och privata aktörer i arbetet med brukarundersökningar. Undersökningarna ger brukare en möjlighet att framföra sina åsikter om stöden samt ger verksamheter kunskapsunderlag för förbättringsarbete.
Undersökningar genomförs inom utförarverksamheter inom funktionshinderområdet, placerade barn och unga, öppna insatser inom social barn- och ungdomsvård och myndighetskontakten inom individ- och familjeomsorg samt funktionshinderområdet.
Undersökningsperioden för SKR:s brukarundersökningar 2025 är 1 september till 31 oktober och genomförs med en gemensam undersökningstjänst som tillhandahålls av Origo Group AB. Kommuner och privata aktörer bestämmer själva vilka undersökningar de deltar i samt när genomförandet ska ske under undersökningsperioden. 
</a:t>
            </a:r>
          </a:p>
          <a:p>
            <a:pPr marL="0" marR="0" lvl="0" indent="0" algn="l" fontAlgn="t">
              <a:lnSpc>
                <a:spcPct val="100000"/>
              </a:lnSpc>
            </a:pPr>
            <a:r>
              <a:rPr lang="sv-SE" sz="1300" b="1" u="none" spc="0">
                <a:solidFill>
                  <a:srgbClr val="000000">
                    <a:alpha val="100000"/>
                  </a:srgbClr>
                </a:solidFill>
                <a:latin typeface="Arial"/>
              </a:rPr>
              <a:t>Utförarverksamheter inom funktionshinderområdet</a:t>
            </a:r>
          </a:p>
          <a:p>
            <a:pPr marL="0" marR="0" lvl="0" indent="0" algn="l" fontAlgn="t">
              <a:lnSpc>
                <a:spcPct val="100000"/>
              </a:lnSpc>
            </a:pPr>
            <a:r>
              <a:rPr lang="sv-SE" sz="1100" u="none" spc="0">
                <a:solidFill>
                  <a:srgbClr val="000000">
                    <a:alpha val="100000"/>
                  </a:srgbClr>
                </a:solidFill>
                <a:latin typeface="Arial"/>
              </a:rPr>
              <a:t>
Undersökningen utförarverksamheter inom funktionshinderområdet riktar sig till personer från 18 år som har boende enligt lagen om stöd och service till vissa funktionshindrade (LSS) i gruppbostad och servicebostad, boende och boendestöd enligt socialtjänstlagen (SoL), daglig verksamhet enligt LSS, sysselsättning inom socialpsykiatri och personlig assistans enligt LSS eller socialförsäkringsbalken (SFB). Undersökningen är en totalundersökning där alla brukare vid enheten, som själva eller med hjälp av frågeassistent kan svara på undersökningen, ska erbjudas att delta. Brukaren kan själv välja mellan att få enkäten i endast text på svenska eller med bildstödet pictogram. Det finns även en uppläsningsfunktion. Enkäter kan svaras på genom webbenkät eller pappersenkät. Verksamheten bestämmer själv tillvägagångssätt.
Denna rapport gäller: Söderköpings kommun, Gruppbostad LSS 
Mer information om undersökningen finns på:
https://skr.se/skr/tjanster/statistik/socialtjanst/brukarundersokningar/utforarverksamheterfunktionshinderomradet.11638.html
https://www.origogroup.com/skr/
</a:t>
            </a:r>
          </a:p>
          <a:p>
            <a:pPr marL="0" marR="0" lvl="0" indent="0" algn="l" fontAlgn="t">
              <a:lnSpc>
                <a:spcPct val="100000"/>
              </a:lnSpc>
            </a:pPr>
            <a:r>
              <a:rPr lang="sv-SE" sz="1300" b="1" u="none" spc="0">
                <a:solidFill>
                  <a:srgbClr val="000000">
                    <a:alpha val="100000"/>
                  </a:srgbClr>
                </a:solidFill>
                <a:latin typeface="Arial"/>
              </a:rPr>
              <a:t>Svarsfrekvens</a:t>
            </a:r>
          </a:p>
          <a:p>
            <a:pPr marL="0" marR="0" lvl="0" indent="0" algn="l" fontAlgn="t">
              <a:lnSpc>
                <a:spcPct val="100000"/>
              </a:lnSpc>
            </a:pPr>
            <a:r>
              <a:rPr lang="sv-SE" sz="1100" u="none" spc="0">
                <a:solidFill>
                  <a:srgbClr val="000000">
                    <a:alpha val="100000"/>
                  </a:srgbClr>
                </a:solidFill>
                <a:latin typeface="Arial"/>
              </a:rPr>
              <a:t>
Antal brukare som ingick i målgruppen för denna rapport är 37. Totalt sett har 27 svar inkommit. Det innebär att svarsfrekvensen är 73%. En låg svarsfrekvens eller ett litet antal deltagare i undersökningen innebär att resultaten bör tolkas med försiktighet.</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Vet du vem du ska prata med om något är dåligt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89</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93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11</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7</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2023¹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Ja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83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Ibland</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12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Nej</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8001000"/>
          <a:chOff x="952500" y="571500"/>
          <a:chExt cx="11811000" cy="8001000"/>
        </a:xfrm>
      </p:grpSpPr>
      <p:sp>
        <p:nvSpPr>
          <p:cNvPr id="6"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kvinna eller man?¹ </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graphicFrame>
        <p:nvGraphicFramePr>
          <p:cNvPr id="3" name="Tabell 2"/>
          <p:cNvGraphicFramePr>
            <a:graphicFrameLocks noGrp="1"/>
          </p:cNvGraphicFramePr>
          <p:nvPr/>
        </p:nvGraphicFramePr>
        <p:xfrm>
          <a:off x="1057275" y="2286000"/>
          <a:ext cx="10287000" cy="5715000"/>
        </p:xfrm>
        <a:graphic>
          <a:graphicData uri="http://schemas.openxmlformats.org/drawingml/2006/table">
            <a:tbl>
              <a:tblPr firstRow="1" firstCol="1" bandRow="1"/>
              <a:tblGrid>
                <a:gridCol w="2571750">
                  <a:extLst>
                    <a:ext uri="{9D8B030D-6E8A-4147-A177-3AD203B41FA5}">
                      <a16:colId xmlns:a16="http://schemas.microsoft.com/office/drawing/2014/main" val="20000"/>
                    </a:ext>
                  </a:extLst>
                </a:gridCol>
                <a:gridCol w="1102179">
                  <a:extLst>
                    <a:ext uri="{9D8B030D-6E8A-4147-A177-3AD203B41FA5}">
                      <a16:colId xmlns:a16="http://schemas.microsoft.com/office/drawing/2014/main" val="20001"/>
                    </a:ext>
                  </a:extLst>
                </a:gridCol>
                <a:gridCol w="1102179">
                  <a:extLst>
                    <a:ext uri="{9D8B030D-6E8A-4147-A177-3AD203B41FA5}">
                      <a16:colId xmlns:a16="http://schemas.microsoft.com/office/drawing/2014/main" val="20002"/>
                    </a:ext>
                  </a:extLst>
                </a:gridCol>
                <a:gridCol w="1102179">
                  <a:extLst>
                    <a:ext uri="{9D8B030D-6E8A-4147-A177-3AD203B41FA5}">
                      <a16:colId xmlns:a16="http://schemas.microsoft.com/office/drawing/2014/main" val="20003"/>
                    </a:ext>
                  </a:extLst>
                </a:gridCol>
                <a:gridCol w="1102179">
                  <a:extLst>
                    <a:ext uri="{9D8B030D-6E8A-4147-A177-3AD203B41FA5}">
                      <a16:colId xmlns:a16="http://schemas.microsoft.com/office/drawing/2014/main" val="20004"/>
                    </a:ext>
                  </a:extLst>
                </a:gridCol>
                <a:gridCol w="1102179">
                  <a:extLst>
                    <a:ext uri="{9D8B030D-6E8A-4147-A177-3AD203B41FA5}">
                      <a16:colId xmlns:a16="http://schemas.microsoft.com/office/drawing/2014/main" val="20005"/>
                    </a:ext>
                  </a:extLst>
                </a:gridCol>
                <a:gridCol w="1102179">
                  <a:extLst>
                    <a:ext uri="{9D8B030D-6E8A-4147-A177-3AD203B41FA5}">
                      <a16:colId xmlns:a16="http://schemas.microsoft.com/office/drawing/2014/main" val="20006"/>
                    </a:ext>
                  </a:extLst>
                </a:gridCol>
              </a:tblGrid>
              <a:tr h="190500">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Söderköpings kommun
2023²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Nationellt
2023</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D9E6E9">
                        <a:alpha val="100000"/>
                      </a:srgbClr>
                    </a:solidFill>
                  </a:tcPr>
                </a:tc>
                <a:extLst>
                  <a:ext uri="{0D108BD9-81ED-4DB2-BD59-A6C34878D82A}">
                    <a16:rowId xmlns:a16="http://schemas.microsoft.com/office/drawing/2014/main" val="10000"/>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Kvinna</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58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72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44</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1"/>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Man</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no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42</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28</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55</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56</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2"/>
                  </a:ext>
                </a:extLst>
              </a:tr>
              <a:tr h="0">
                <a:tc gridSpan="7">
                  <a:txBody>
                    <a:bodyPr/>
                    <a:lstStyle/>
                    <a:p>
                      <a:pPr marL="0" marR="0" lvl="0" indent="0" algn="l" fontAlgn="base">
                        <a:lnSpc>
                          <a:spcPct val="100000"/>
                        </a:lnSpc>
                      </a:pPr>
                      <a:r>
                        <a:rPr lang="en-US" sz="150" u="none" spc="0">
                          <a:solidFill>
                            <a:srgbClr val="000000">
                              <a:alpha val="100000"/>
                            </a:srgbClr>
                          </a:solidFill>
                          <a:latin typeface="Calibri"/>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999999">
                        <a:alpha val="100000"/>
                      </a:srgbClr>
                    </a:solid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extLst>
                  <a:ext uri="{0D108BD9-81ED-4DB2-BD59-A6C34878D82A}">
                    <a16:rowId xmlns:a16="http://schemas.microsoft.com/office/drawing/2014/main" val="10003"/>
                  </a:ext>
                </a:extLst>
              </a:tr>
              <a:tr h="161925">
                <a:tc>
                  <a:txBody>
                    <a:bodyPr/>
                    <a:lstStyle/>
                    <a:p>
                      <a:pPr marL="47625" marR="47625" lvl="0" indent="0" algn="l" fontAlgn="t">
                        <a:lnSpc>
                          <a:spcPct val="100000"/>
                        </a:lnSpc>
                      </a:pPr>
                      <a:r>
                        <a:rPr lang="en-US" sz="1000" u="none" spc="0">
                          <a:solidFill>
                            <a:srgbClr val="000000">
                              <a:alpha val="100000"/>
                            </a:srgbClr>
                          </a:solidFill>
                          <a:latin typeface="Arial"/>
                        </a:rPr>
                        <a:t>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 </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tc>
                  <a:txBody>
                    <a:bodyPr/>
                    <a:lstStyle/>
                    <a:p>
                      <a:pPr marL="47625" marR="47625" lvl="0" indent="0" algn="l" fontAlgn="t">
                        <a:lnSpc>
                          <a:spcPct val="100000"/>
                        </a:lnSpc>
                      </a:pPr>
                      <a:r>
                        <a:rPr lang="en-US" sz="1400" u="none" spc="0">
                          <a:solidFill>
                            <a:srgbClr val="000000">
                              <a:alpha val="100000"/>
                            </a:srgbClr>
                          </a:solidFill>
                          <a:latin typeface="Arial"/>
                        </a:rPr>
                        <a:t>0</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F0F0F0">
                        <a:alpha val="100000"/>
                      </a:srgbClr>
                    </a:solidFill>
                  </a:tcPr>
                </a:tc>
                <a:extLst>
                  <a:ext uri="{0D108BD9-81ED-4DB2-BD59-A6C34878D82A}">
                    <a16:rowId xmlns:a16="http://schemas.microsoft.com/office/drawing/2014/main" val="10004"/>
                  </a:ext>
                </a:extLst>
              </a:tr>
              <a:tr h="161925">
                <a:tc gridSpan="7">
                  <a:txBody>
                    <a:bodyPr/>
                    <a:lstStyle/>
                    <a:p>
                      <a:pPr marL="47625" marR="47625" lvl="0" indent="0" algn="l" fontAlgn="t">
                        <a:lnSpc>
                          <a:spcPct val="100000"/>
                        </a:lnSpc>
                      </a:pPr>
                      <a:r>
                        <a:rPr lang="en-US" sz="1000" u="none" spc="0">
                          <a:solidFill>
                            <a:srgbClr val="000000">
                              <a:alpha val="100000"/>
                            </a:srgbClr>
                          </a:solidFill>
                          <a:latin typeface="Arial"/>
                        </a:rPr>
                        <a:t>* Resultaten redovisas exklusive svar för "Annat".</a:t>
                      </a:r>
                    </a:p>
                  </a:txBody>
                  <a:tcPr marL="47625" marR="47625" marT="47625" marB="47625">
                    <a:lnL w="12700" cap="flat" cmpd="sng" algn="ctr">
                      <a:solidFill>
                        <a:srgbClr val="FFFFFF">
                          <a:alpha val="100000"/>
                        </a:srgbClr>
                      </a:solidFill>
                      <a:prstDash val="solid"/>
                      <a:round/>
                      <a:headEnd type="none" w="med" len="med"/>
                      <a:tailEnd type="none" w="med" len="med"/>
                    </a:lnL>
                    <a:lnR w="12700" cap="flat" cmpd="sng" algn="ctr">
                      <a:solidFill>
                        <a:srgbClr val="FFFFFF">
                          <a:alpha val="100000"/>
                        </a:srgbClr>
                      </a:solidFill>
                      <a:prstDash val="solid"/>
                      <a:round/>
                      <a:headEnd type="none" w="med" len="med"/>
                      <a:tailEnd type="none" w="med" len="med"/>
                    </a:lnR>
                    <a:lnT w="12700" cap="flat" cmpd="sng" algn="ctr">
                      <a:solidFill>
                        <a:srgbClr val="FFFFFF">
                          <a:alpha val="100000"/>
                        </a:srgbClr>
                      </a:solidFill>
                      <a:prstDash val="solid"/>
                      <a:round/>
                      <a:headEnd type="none" w="med" len="med"/>
                      <a:tailEnd type="none" w="med" len="med"/>
                    </a:lnT>
                    <a:lnB w="12700" cap="flat" cmpd="sng" algn="ctr">
                      <a:solidFill>
                        <a:srgbClr val="FFFFFF">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noFill/>
                  </a:tcPr>
                </a:tc>
                <a:tc hMerge="1">
                  <a:txBody>
                    <a:bodyPr/>
                    <a:lstStyle/>
                    <a:p>
                      <a:pPr marL="0" marR="0" lvl="0" indent="0" algn="l" fontAlgn="base">
                        <a:lnSpc>
                          <a:spcPct val="100000"/>
                        </a:lnSpc>
                      </a:pPr>
                      <a:endParaRPr/>
                    </a:p>
                  </a:txBody>
                  <a:tcPr marL="0" marR="0" marT="0" marB="0">
                    <a:lnL w="12700" cap="flat" cmpd="sng" algn="ctr">
                      <a:solidFill>
                        <a:srgbClr val="000000">
                          <a:alpha val="100000"/>
                        </a:srgbClr>
                      </a:solidFill>
                      <a:prstDash val="solid"/>
                      <a:round/>
                      <a:headEnd type="none" w="med" len="med"/>
                      <a:tailEnd type="none" w="med" len="med"/>
                    </a:lnL>
                    <a:lnR w="12700" cap="flat" cmpd="sng" algn="ctr">
                      <a:solidFill>
                        <a:srgbClr val="000000">
                          <a:alpha val="100000"/>
                        </a:srgbClr>
                      </a:solidFill>
                      <a:prstDash val="solid"/>
                      <a:round/>
                      <a:headEnd type="none" w="med" len="med"/>
                      <a:tailEnd type="none" w="med" len="med"/>
                    </a:lnR>
                    <a:lnT w="12700" cap="flat" cmpd="sng" algn="ctr">
                      <a:solidFill>
                        <a:srgbClr val="000000">
                          <a:alpha val="100000"/>
                        </a:srgbClr>
                      </a:solidFill>
                      <a:prstDash val="solid"/>
                      <a:round/>
                      <a:headEnd type="none" w="med" len="med"/>
                      <a:tailEnd type="none" w="med" len="med"/>
                    </a:lnT>
                    <a:lnB w="12700" cap="flat" cmpd="sng" algn="ctr">
                      <a:solidFill>
                        <a:srgbClr val="000000">
                          <a:alpha val="100000"/>
                        </a:srgbClr>
                      </a:solidFill>
                      <a:prstDash val="solid"/>
                      <a:round/>
                      <a:headEnd type="none" w="med" len="med"/>
                      <a:tailEnd type="none" w="med" len="med"/>
                    </a:lnB>
                    <a:lnTlToBr w="12700" cap="flat" cmpd="sng" algn="ctr">
                      <a:noFill/>
                      <a:prstDash val="solid"/>
                      <a:round/>
                      <a:headEnd type="none" w="med" len="med"/>
                      <a:tailEnd type="none" w="med" len="med"/>
                    </a:lnTlToBr>
                    <a:lnBlToTr w="12700" cap="flat" cmpd="sng" algn="ctr">
                      <a:noFill/>
                      <a:prstDash val="solid"/>
                      <a:round/>
                      <a:headEnd type="none" w="med" len="med"/>
                      <a:tailEnd type="none" w="med" len="med"/>
                    </a:lnBlToTr>
                    <a:solidFill>
                      <a:srgbClr val="EDF3F4">
                        <a:alpha val="100000"/>
                      </a:srgbClr>
                    </a:solidFill>
                  </a:tcPr>
                </a:tc>
                <a:extLst>
                  <a:ext uri="{0D108BD9-81ED-4DB2-BD59-A6C34878D82A}">
                    <a16:rowId xmlns:a16="http://schemas.microsoft.com/office/drawing/2014/main" val="10005"/>
                  </a:ext>
                </a:extLst>
              </a:tr>
            </a:tbl>
          </a:graphicData>
        </a:graphic>
      </p:graphicFrame>
      <p:sp>
        <p:nvSpPr>
          <p:cNvPr id="4" name="textruta 3"/>
          <p:cNvSpPr txBox="1"/>
          <p:nvPr/>
        </p:nvSpPr>
        <p:spPr>
          <a:xfrm>
            <a:off x="1143000" y="2952750"/>
            <a:ext cx="6953250" cy="3619500"/>
          </a:xfrm>
          <a:prstGeom prst="rect">
            <a:avLst/>
          </a:prstGeom>
          <a:noFill/>
        </p:spPr>
        <p:txBody>
          <a:bodyPr lIns="91440" tIns="45720" rIns="91440" bIns="45720" rtlCol="0" anchor="b">
            <a:normAutofit/>
          </a:bodyPr>
          <a:lstStyle/>
          <a:p>
            <a:pPr marL="0" marR="0" lvl="0" indent="0" algn="l" fontAlgn="b">
              <a:lnSpc>
                <a:spcPct val="100000"/>
              </a:lnSpc>
            </a:pPr>
            <a:r>
              <a:rPr lang="sv-SE" sz="900" u="none" spc="0">
                <a:solidFill>
                  <a:srgbClr val="8C8C8C">
                    <a:alpha val="100000"/>
                  </a:srgbClr>
                </a:solidFill>
                <a:latin typeface="Arial"/>
              </a:rPr>
              <a:t>
¹Könsresultat visas exklusive de som svarat 'Annat' eller 'Vill inte svara'.
²Inget resultat</a:t>
            </a:r>
          </a:p>
        </p:txBody>
      </p:sp>
      <p:sp>
        <p:nvSpPr>
          <p:cNvPr id="5" name="textruta 4"/>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143375"/>
          <a:chOff x="790575" y="3095625"/>
          <a:chExt cx="11077575" cy="4143375"/>
        </a:xfrm>
      </p:grpSpPr>
      <p:sp>
        <p:nvSpPr>
          <p:cNvPr id="3"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Jämförelse mellan kvinnor och män</a:t>
            </a:r>
          </a:p>
        </p:txBody>
      </p:sp>
      <p:sp>
        <p:nvSpPr>
          <p:cNvPr id="2" name="Placeholder for subTitle"/>
          <p:cNvSpPr txBox="1">
            <a:spLocks noGrp="1"/>
          </p:cNvSpPr>
          <p:nvPr>
            <p:ph type="subTitle"/>
          </p:nvPr>
        </p:nvSpPr>
        <p:spPr>
          <a:xfrm>
            <a:off x="790575" y="3857625"/>
            <a:ext cx="10287000" cy="285750"/>
          </a:xfrm>
          <a:prstGeom prst="rect">
            <a:avLst/>
          </a:prstGeom>
          <a:noFill/>
        </p:spPr>
        <p:txBody>
          <a:bodyPr lIns="91440" tIns="45720" rIns="91440" bIns="45720" rtlCol="0" anchor="t">
            <a:normAutofit/>
          </a:bodyPr>
          <a:lstStyle/>
          <a:p>
            <a:pPr marL="0" marR="0" lvl="0" indent="0" algn="l" fontAlgn="t">
              <a:lnSpc>
                <a:spcPct val="100000"/>
              </a:lnSpc>
            </a:pPr>
            <a:r>
              <a:rPr lang="sv-SE" sz="1600" u="none" spc="0">
                <a:solidFill>
                  <a:srgbClr val="000000">
                    <a:alpha val="100000"/>
                  </a:srgbClr>
                </a:solidFill>
                <a:latin typeface="Arial"/>
              </a:rPr>
              <a:t>Resultat visas endast om det finns minst 5 svar per kön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quot;Är du rädd för något hemma?&quot; har störst skillnad mellan Man och Kvinna, för Man är andel andel positiva 48 procentenheter högre än Kvinna. &quot;Förstår personalen hemma vad du säger?&quot; har minst skillnad, för Kvinna är andel andel positiva 0,6 procentenheter högre än Man."/>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 kvinnor och män</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quot;Är du rädd för något hemma?&quot; har störst skillnad mellan Man och Kvinna, för Man är andel andel positiva 48 procentenheter högre än Kvinna. &quot;Förstår personalen hemma vad du säger?&quot; har minst skillnad, för Kvinna är andel andel positiva 0,6 procentenheter högre än Man."/>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bestämma om saker som är viktiga för dig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Kvinna är högre på  1 av 2 värden: Ibland: 14 jämfört med 9. Man är högre på  1 av 2 värden: Ja: 91 jämfört med 86.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36</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den hjälp du vill ha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Kvinna är högre på  1 av 2 värden: Ibland: 27 jämfört med 18. Man är högre på  1 av 2 värden: Ja: 82 jämfört med 73.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Bryr sig personalen hemma om dig?</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Man är högre på  1 av 1 värden: Ja: 100 jämfört med 87.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400" b="1" u="none" spc="0">
                <a:solidFill>
                  <a:srgbClr val="000000">
                    <a:alpha val="100000"/>
                  </a:srgbClr>
                </a:solidFill>
                <a:latin typeface="Arial"/>
              </a:rPr>
              <a:t>Pratar personalen hemma med dig så att du förstår vad de menar?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Kvinna är högre på  1 av 2 värden: Några: 33 jämfört med 18. Man är högre på  1 av 2 värden: Alla: 82 jämfört med 67.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4"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Om resultaten</a:t>
            </a:r>
          </a:p>
        </p:txBody>
      </p:sp>
      <p:sp>
        <p:nvSpPr>
          <p:cNvPr id="2" name="textruta 1"/>
          <p:cNvSpPr txBox="1"/>
          <p:nvPr/>
        </p:nvSpPr>
        <p:spPr>
          <a:xfrm>
            <a:off x="952500" y="1428750"/>
            <a:ext cx="10096500" cy="5429250"/>
          </a:xfrm>
          <a:prstGeom prst="rect">
            <a:avLst/>
          </a:prstGeom>
          <a:noFill/>
        </p:spPr>
        <p:txBody>
          <a:bodyPr lIns="91440" tIns="45720" rIns="91440" bIns="45720" rtlCol="0" anchor="t">
            <a:spAutoFit/>
          </a:bodyPr>
          <a:lstStyle/>
          <a:p>
            <a:pPr marL="0" marR="0" lvl="0" indent="0" algn="l" fontAlgn="t">
              <a:lnSpc>
                <a:spcPct val="100000"/>
              </a:lnSpc>
            </a:pPr>
            <a:r>
              <a:rPr lang="sv-SE" sz="1300" b="1" u="none" spc="0">
                <a:solidFill>
                  <a:srgbClr val="000000">
                    <a:alpha val="100000"/>
                  </a:srgbClr>
                </a:solidFill>
                <a:latin typeface="Arial"/>
              </a:rPr>
              <a:t>Resultatredovisning</a:t>
            </a:r>
          </a:p>
          <a:p>
            <a:pPr marL="0" marR="0" lvl="0" indent="0" algn="l" fontAlgn="t">
              <a:lnSpc>
                <a:spcPct val="100000"/>
              </a:lnSpc>
            </a:pPr>
            <a:r>
              <a:rPr lang="sv-SE" sz="1100" u="none" spc="0">
                <a:solidFill>
                  <a:srgbClr val="000000">
                    <a:alpha val="100000"/>
                  </a:srgbClr>
                </a:solidFill>
                <a:latin typeface="Arial"/>
              </a:rPr>
              <a:t>
Resultatet presenteras i Origo Groups enkätportal och rapporten utgår från den kommun eller privata aktör som har beställt undersökningen. Resultaten presenteras under förutsättning att minst fem svar lämnats för en enkät. Vid färre än fem svar finns risk att röja enskilda personers identitet.
Svarsalternativen ”vet inte/vill inte svara” exkluderas från beräkningen så att resultatet summerar till hundra procent utan alternativen ”vet inte/vill inte svara”. Andel som har svarat ”vet inte/vill inte svara” på en fråga, redovisas per fråga.
</a:t>
            </a:r>
          </a:p>
          <a:p>
            <a:pPr marL="0" marR="0" lvl="0" indent="0" algn="l" fontAlgn="t">
              <a:lnSpc>
                <a:spcPct val="100000"/>
              </a:lnSpc>
            </a:pPr>
            <a:r>
              <a:rPr lang="sv-SE" sz="1300" b="1" u="none" spc="0">
                <a:solidFill>
                  <a:srgbClr val="000000">
                    <a:alpha val="100000"/>
                  </a:srgbClr>
                </a:solidFill>
                <a:latin typeface="Arial"/>
              </a:rPr>
              <a:t>Redovisning av kön</a:t>
            </a:r>
          </a:p>
          <a:p>
            <a:pPr marL="0" marR="0" lvl="0" indent="0" algn="l" fontAlgn="t">
              <a:lnSpc>
                <a:spcPct val="100000"/>
              </a:lnSpc>
            </a:pPr>
            <a:r>
              <a:rPr lang="sv-SE" sz="1100" u="none" spc="0">
                <a:solidFill>
                  <a:srgbClr val="000000">
                    <a:alpha val="100000"/>
                  </a:srgbClr>
                </a:solidFill>
                <a:latin typeface="Arial"/>
              </a:rPr>
              <a:t>
Av anonymitetsskäl redovisas resultat uppdelat på kön enbart i rapporter på kommunnivå eller motsvarande. För att kunna redovisa könsuppdelade resultat, måste det finnas svar från både minst fem ”kvinnor/flickor” och fem ”män/pojkar”. Om könsuppdelade resultat saknas i en rapport beror det på att det inte finns tillräckligt många svar i något av svarsalternativen. Även svarsalternativet ”annat” redovisas om det finns minst fem svarande och annars endast på nationell nivå.
</a:t>
            </a:r>
          </a:p>
          <a:p>
            <a:pPr marL="0" marR="0" lvl="0" indent="0" algn="l" fontAlgn="t">
              <a:lnSpc>
                <a:spcPct val="100000"/>
              </a:lnSpc>
            </a:pPr>
            <a:r>
              <a:rPr lang="sv-SE" sz="1300" b="1" u="none" spc="0">
                <a:solidFill>
                  <a:srgbClr val="000000">
                    <a:alpha val="100000"/>
                  </a:srgbClr>
                </a:solidFill>
                <a:latin typeface="Arial"/>
              </a:rPr>
              <a:t>Tilläggsfrågor</a:t>
            </a:r>
          </a:p>
          <a:p>
            <a:pPr marL="0" marR="0" lvl="0" indent="0" algn="l" fontAlgn="t">
              <a:lnSpc>
                <a:spcPct val="100000"/>
              </a:lnSpc>
            </a:pPr>
            <a:r>
              <a:rPr lang="sv-SE" sz="1100" u="none" spc="0">
                <a:solidFill>
                  <a:srgbClr val="000000">
                    <a:alpha val="100000"/>
                  </a:srgbClr>
                </a:solidFill>
                <a:latin typeface="Arial"/>
              </a:rPr>
              <a:t>
Kommuner och privata aktörer har haft möjlighet att beställa tilläggsfrågor. Resultaten för dessa frågor redovisas sist per kapitel i rapporten.
</a:t>
            </a:r>
          </a:p>
          <a:p>
            <a:pPr marL="0" marR="0" lvl="0" indent="0" algn="l" fontAlgn="t">
              <a:lnSpc>
                <a:spcPct val="100000"/>
              </a:lnSpc>
            </a:pPr>
            <a:r>
              <a:rPr lang="sv-SE" sz="1300" b="1" u="none" spc="0">
                <a:solidFill>
                  <a:srgbClr val="000000">
                    <a:alpha val="100000"/>
                  </a:srgbClr>
                </a:solidFill>
                <a:latin typeface="Arial"/>
              </a:rPr>
              <a:t>Resultaten i Kolada</a:t>
            </a:r>
          </a:p>
          <a:p>
            <a:pPr marL="0" marR="0" lvl="0" indent="0" algn="l" fontAlgn="t">
              <a:lnSpc>
                <a:spcPct val="100000"/>
              </a:lnSpc>
            </a:pPr>
            <a:r>
              <a:rPr lang="sv-SE" sz="1100" u="none" spc="0">
                <a:solidFill>
                  <a:srgbClr val="000000">
                    <a:alpha val="100000"/>
                  </a:srgbClr>
                </a:solidFill>
                <a:latin typeface="Arial"/>
              </a:rPr>
              <a:t>
Resultaten från brukarundersökningarna presenteras även i databasen Kolada. Resultaten redovisas där per geografisk kommun.
Resultaten för undersökningarna placerade barn och unga, öppna insatser inom social barn- och ungdomsvård och myndighetskontakten inom individ- och familjeomsorg samt funktionshinderområdet presenteras med summan av andelarna för de två positiva svarsalternativen. Resultaten för undersökningen utförarverksamheter inom funktionshinderområdet presenteras med samtliga svarsalternativ.
</a:t>
            </a:r>
          </a:p>
          <a:p>
            <a:pPr marL="0" marR="0" lvl="0" indent="0" algn="l" fontAlgn="t">
              <a:lnSpc>
                <a:spcPct val="100000"/>
              </a:lnSpc>
            </a:pPr>
            <a:r>
              <a:rPr lang="sv-SE" sz="1300" b="1" u="none" spc="0">
                <a:solidFill>
                  <a:srgbClr val="000000">
                    <a:alpha val="100000"/>
                  </a:srgbClr>
                </a:solidFill>
                <a:latin typeface="Arial"/>
              </a:rPr>
              <a:t>Tillgänglighet</a:t>
            </a:r>
          </a:p>
          <a:p>
            <a:pPr marL="0" marR="0" lvl="0" indent="0" algn="l" fontAlgn="t">
              <a:lnSpc>
                <a:spcPct val="100000"/>
              </a:lnSpc>
            </a:pPr>
            <a:r>
              <a:rPr lang="sv-SE" sz="1100" u="none" spc="0">
                <a:solidFill>
                  <a:srgbClr val="000000">
                    <a:alpha val="100000"/>
                  </a:srgbClr>
                </a:solidFill>
                <a:latin typeface="Arial"/>
              </a:rPr>
              <a:t>
Den här rapporten är tillgänglighetsanpassad enligt gällande regler
</a:t>
            </a:r>
          </a:p>
        </p:txBody>
      </p:sp>
      <p:sp>
        <p:nvSpPr>
          <p:cNvPr id="3" name="textruta 2"/>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Förstår personalen hemma vad du säger?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 och  har ungefär lika värden på 2 av 2 värden: Alla: 73, Några: 27.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Känner du dig trygg med personalen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Kvinna är högre på  1 av 2 värden: Några: 20 jämfört med 18. Man är högre på  1 av 2 värden: Alla: 82 jämfört med 80.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41</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Är du rädd för något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Kvinna är högre på  1 av 2 värden: Ibland: 67 jämfört med 18. Man är högre på  1 av 2 värden: Aldrig: 82 jämfört med 33.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Vet du vem du ska prata med om något är dåligt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Kvinna är högre på  1 av 2 värden: Ja: 93 jämfört med 91. Man är högre på  1 av 2 värden: Nej: 9 jämfört med 7.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43</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Trivs du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a:t>
            </a:r>
          </a:p>
        </p:txBody>
      </p:sp>
      <p:pic>
        <p:nvPicPr>
          <p:cNvPr id="3" name="Chart" descr="Man är högre på  1 av 1 värden: Ja: 100 jämfört med 71. "/>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44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Andel positiva per fråga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858000"/>
          <a:chOff x="952500" y="571500"/>
          <a:chExt cx="11811000" cy="68580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pic>
        <p:nvPicPr>
          <p:cNvPr id="3" name="Chart" descr="&quot;Bryr sig personalen hemma om dig?&quot; har högst andel andel positiva: 93%, och &quot;Är du rädd för något hemma?&quot; har lägst andel andel positiva: 52%."/>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5715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Översikt andel positiva svar</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(27 svar, 73%)</a:t>
            </a:r>
          </a:p>
        </p:txBody>
      </p:sp>
      <p:pic>
        <p:nvPicPr>
          <p:cNvPr id="3" name="Chart" descr="För &quot;Vet du vem du ska prata med om något är dåligt hemma?&quot; är andel andel positiva 89%,  och för &quot;Trivs du hemma?&quot; är andel andel positiva 85%."/>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952500" y="1143000"/>
            <a:ext cx="10287000" cy="2543175"/>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790575" y="3095625"/>
          <a:ext cx="11077575" cy="4048125"/>
          <a:chOff x="790575" y="3095625"/>
          <a:chExt cx="11077575" cy="4048125"/>
        </a:xfrm>
      </p:grpSpPr>
      <p:sp>
        <p:nvSpPr>
          <p:cNvPr id="2" name="Placeholder for title"/>
          <p:cNvSpPr txBox="1">
            <a:spLocks noGrp="1"/>
          </p:cNvSpPr>
          <p:nvPr>
            <p:ph type="title"/>
          </p:nvPr>
        </p:nvSpPr>
        <p:spPr>
          <a:xfrm>
            <a:off x="790575" y="3095625"/>
            <a:ext cx="10287000" cy="952500"/>
          </a:xfrm>
          <a:prstGeom prst="rect">
            <a:avLst/>
          </a:prstGeom>
          <a:noFill/>
        </p:spPr>
        <p:txBody>
          <a:bodyPr lIns="91440" tIns="45720" rIns="91440" bIns="45720" rtlCol="0" anchor="t">
            <a:normAutofit/>
          </a:bodyPr>
          <a:lstStyle/>
          <a:p>
            <a:pPr marL="0" marR="0" lvl="0" indent="0" algn="l" fontAlgn="t">
              <a:lnSpc>
                <a:spcPct val="100000"/>
              </a:lnSpc>
            </a:pPr>
            <a:r>
              <a:rPr lang="sv-SE" sz="2800" b="1" u="none" spc="0">
                <a:solidFill>
                  <a:srgbClr val="000000">
                    <a:alpha val="100000"/>
                  </a:srgbClr>
                </a:solidFill>
                <a:latin typeface="Arial"/>
              </a:rPr>
              <a:t>Per fråga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952500" y="571500"/>
          <a:ext cx="11811000" cy="6667500"/>
          <a:chOff x="952500" y="571500"/>
          <a:chExt cx="11811000" cy="6667500"/>
        </a:xfrm>
      </p:grpSpPr>
      <p:sp>
        <p:nvSpPr>
          <p:cNvPr id="5" name="Placeholder for title"/>
          <p:cNvSpPr txBox="1">
            <a:spLocks noGrp="1"/>
          </p:cNvSpPr>
          <p:nvPr>
            <p:ph type="title"/>
          </p:nvPr>
        </p:nvSpPr>
        <p:spPr>
          <a:xfrm>
            <a:off x="952500" y="571500"/>
            <a:ext cx="10287000" cy="381000"/>
          </a:xfrm>
          <a:prstGeom prst="rect">
            <a:avLst/>
          </a:prstGeom>
          <a:noFill/>
        </p:spPr>
        <p:txBody>
          <a:bodyPr wrap="none" lIns="91440" tIns="45720" rIns="91440" bIns="45720" rtlCol="0" anchor="t">
            <a:spAutoFit/>
          </a:bodyPr>
          <a:lstStyle/>
          <a:p>
            <a:pPr marL="0" marR="0" lvl="0" indent="0" algn="l" fontAlgn="t">
              <a:lnSpc>
                <a:spcPct val="100000"/>
              </a:lnSpc>
            </a:pPr>
            <a:r>
              <a:rPr lang="sv-SE" sz="2800" b="1" u="none" spc="0">
                <a:solidFill>
                  <a:srgbClr val="000000">
                    <a:alpha val="100000"/>
                  </a:srgbClr>
                </a:solidFill>
                <a:latin typeface="Arial"/>
              </a:rPr>
              <a:t>Får du bestämma om saker som är viktiga för dig hemma?</a:t>
            </a:r>
          </a:p>
        </p:txBody>
      </p:sp>
      <p:sp>
        <p:nvSpPr>
          <p:cNvPr id="2" name="Placeholder for subTitle"/>
          <p:cNvSpPr txBox="1">
            <a:spLocks noGrp="1"/>
          </p:cNvSpPr>
          <p:nvPr>
            <p:ph type="subTitle"/>
          </p:nvPr>
        </p:nvSpPr>
        <p:spPr>
          <a:xfrm>
            <a:off x="952500" y="952500"/>
            <a:ext cx="10287000" cy="381000"/>
          </a:xfrm>
          <a:prstGeom prst="rect">
            <a:avLst/>
          </a:prstGeom>
          <a:noFill/>
        </p:spPr>
        <p:txBody>
          <a:bodyPr lIns="91440" tIns="45720" rIns="91440" bIns="45720" rtlCol="0" anchor="t">
            <a:spAutoFit/>
          </a:bodyPr>
          <a:lstStyle/>
          <a:p>
            <a:pPr marL="0" marR="0" lvl="0" indent="0" algn="l" fontAlgn="t">
              <a:lnSpc>
                <a:spcPct val="100000"/>
              </a:lnSpc>
            </a:pPr>
            <a:r>
              <a:rPr lang="sv-SE" sz="1600" u="none" spc="0">
                <a:solidFill>
                  <a:srgbClr val="000000">
                    <a:alpha val="100000"/>
                  </a:srgbClr>
                </a:solidFill>
                <a:latin typeface="Arial"/>
              </a:rPr>
              <a:t>Söderköpings kommun - Gruppbostad LSS (26 svar)</a:t>
            </a:r>
          </a:p>
        </p:txBody>
      </p:sp>
      <p:pic>
        <p:nvPicPr>
          <p:cNvPr id="3" name="Chart" descr="Det är 3 värden. Sorterat från högsta till lägsta är de: Ja: 88, Ibland: 12, Nej: 0"/>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381250" y="2286000"/>
            <a:ext cx="7429500" cy="3048000"/>
          </a:xfrm>
          <a:prstGeom prst="rect">
            <a:avLst/>
          </a:prstGeom>
          <a:noFill/>
        </p:spPr>
      </p:pic>
      <p:sp>
        <p:nvSpPr>
          <p:cNvPr id="4" name="textruta 3"/>
          <p:cNvSpPr txBox="1"/>
          <p:nvPr/>
        </p:nvSpPr>
        <p:spPr>
          <a:xfrm>
            <a:off x="11430000" y="6477000"/>
            <a:ext cx="381000" cy="190500"/>
          </a:xfrm>
          <a:prstGeom prst="rect">
            <a:avLst/>
          </a:prstGeom>
          <a:noFill/>
        </p:spPr>
        <p:txBody>
          <a:bodyPr lIns="91440" tIns="45720" rIns="91440" bIns="45720" rtlCol="0" anchor="b">
            <a:normAutofit/>
          </a:bodyPr>
          <a:lstStyle/>
          <a:p>
            <a:pPr marL="0" marR="0" lvl="0" indent="0" algn="r" fontAlgn="b">
              <a:lnSpc>
                <a:spcPct val="100000"/>
              </a:lnSpc>
            </a:pPr>
            <a:r>
              <a:rPr lang="sv-SE" sz="800" u="none" spc="0">
                <a:solidFill>
                  <a:srgbClr val="898989">
                    <a:alpha val="100000"/>
                  </a:srgbClr>
                </a:solidFill>
                <a:latin typeface="Arial"/>
              </a:rPr>
              <a:t>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1877</Words>
  <Application>Microsoft Office PowerPoint</Application>
  <PresentationFormat>Bredbild</PresentationFormat>
  <Paragraphs>427</Paragraphs>
  <Slides>44</Slides>
  <Notes>0</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44</vt:i4>
      </vt:variant>
    </vt:vector>
  </HeadingPairs>
  <TitlesOfParts>
    <vt:vector size="47" baseType="lpstr">
      <vt:lpstr>Arial</vt:lpstr>
      <vt:lpstr>Calibri</vt:lpstr>
      <vt:lpstr>Theme14</vt:lpstr>
      <vt:lpstr>Resultat för brukarundersökning 2025:
Utförarverksamheter inom funktionshinderområdet</vt:lpstr>
      <vt:lpstr>Innehåll</vt:lpstr>
      <vt:lpstr>Om undersökningen</vt:lpstr>
      <vt:lpstr>Om resultaten</vt:lpstr>
      <vt:lpstr>Andel positiva per fråga</vt:lpstr>
      <vt:lpstr>Översikt andel positiva svar</vt:lpstr>
      <vt:lpstr>Översikt andel positiva svar</vt:lpstr>
      <vt:lpstr>Per fråga</vt:lpstr>
      <vt:lpstr>Får du bestämma om saker som är viktiga för dig hemma?</vt:lpstr>
      <vt:lpstr>Får du den hjälp du vill ha hemma?</vt:lpstr>
      <vt:lpstr>Bryr sig personalen hemma om dig?</vt:lpstr>
      <vt:lpstr>Pratar personalen hemma med dig så att du förstår vad de menar?</vt:lpstr>
      <vt:lpstr>Förstår personalen hemma vad du säger?</vt:lpstr>
      <vt:lpstr>Känner du dig trygg med personalen hemma?</vt:lpstr>
      <vt:lpstr>Är du rädd för något hemma?</vt:lpstr>
      <vt:lpstr>Vet du vem du ska prata med om något är dåligt hemma?</vt:lpstr>
      <vt:lpstr>Trivs du hemma?</vt:lpstr>
      <vt:lpstr>Är du kvinna eller man?¹ </vt:lpstr>
      <vt:lpstr>Jämfört med tidigare mätningar</vt:lpstr>
      <vt:lpstr>Jämfört med tidigare mätningar</vt:lpstr>
      <vt:lpstr>Jämfört med tidigare mätningar</vt:lpstr>
      <vt:lpstr>Tabeller</vt:lpstr>
      <vt:lpstr>Får du bestämma om saker som är viktiga för dig hemma?</vt:lpstr>
      <vt:lpstr>Får du den hjälp du vill ha hemma?</vt:lpstr>
      <vt:lpstr>Bryr sig personalen hemma om dig?</vt:lpstr>
      <vt:lpstr>Pratar personalen hemma med dig så att du förstår vad de menar?</vt:lpstr>
      <vt:lpstr>Förstår personalen hemma vad du säger?</vt:lpstr>
      <vt:lpstr>Känner du dig trygg med personalen hemma?</vt:lpstr>
      <vt:lpstr>Är du rädd för något hemma?</vt:lpstr>
      <vt:lpstr>Vet du vem du ska prata med om något är dåligt hemma?</vt:lpstr>
      <vt:lpstr>Trivs du hemma?</vt:lpstr>
      <vt:lpstr>Är du kvinna eller man?¹ </vt:lpstr>
      <vt:lpstr>Jämförelse mellan kvinnor och män</vt:lpstr>
      <vt:lpstr>Översikt andel positiva svar, kvinnor och män</vt:lpstr>
      <vt:lpstr>Översikt andel positiva svar, kvinnor och män</vt:lpstr>
      <vt:lpstr>Får du bestämma om saker som är viktiga för dig hemma?</vt:lpstr>
      <vt:lpstr>Får du den hjälp du vill ha hemma?</vt:lpstr>
      <vt:lpstr>Bryr sig personalen hemma om dig?</vt:lpstr>
      <vt:lpstr>Pratar personalen hemma med dig så att du förstår vad de menar?</vt:lpstr>
      <vt:lpstr>Förstår personalen hemma vad du säger?</vt:lpstr>
      <vt:lpstr>Känner du dig trygg med personalen hemma?</vt:lpstr>
      <vt:lpstr>Är du rädd för något hemma?</vt:lpstr>
      <vt:lpstr>Vet du vem du ska prata med om något är dåligt hemma?</vt:lpstr>
      <vt:lpstr>Trivs du hemma?</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Untitled Presentation</dc:title>
  <dc:subject/>
  <dc:creator>Unknown Creator</dc:creator>
  <cp:keywords/>
  <dc:description/>
  <cp:lastModifiedBy>Billborn, Fredrika</cp:lastModifiedBy>
  <cp:revision>1</cp:revision>
  <dcterms:created xsi:type="dcterms:W3CDTF">2025-12-08T11:24:41Z</dcterms:created>
  <dcterms:modified xsi:type="dcterms:W3CDTF">2026-02-10T10:11:41Z</dcterms:modified>
  <cp:category/>
</cp:coreProperties>
</file>