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ledning" id="{8970948A-AAA4-4E83-04F9-4561F9DFEBC9}">
          <p14:sldIdLst>
            <p14:sldId id="256"/>
            <p14:sldId id="257"/>
            <p14:sldId id="258"/>
            <p14:sldId id="259"/>
          </p14:sldIdLst>
        </p14:section>
        <p14:section name="Andel positiva per fråga" id="{78650B32-3AA5-372E-5F1D-072A170457C7}">
          <p14:sldIdLst>
            <p14:sldId id="260"/>
            <p14:sldId id="261"/>
          </p14:sldIdLst>
        </p14:section>
        <p14:section name="Per fråga" id="{881682DC-F487-A1AF-6F94-E325083B42B1}">
          <p14:sldIdLst>
            <p14:sldId id="262"/>
            <p14:sldId id="263"/>
            <p14:sldId id="264"/>
            <p14:sldId id="265"/>
            <p14:sldId id="266"/>
            <p14:sldId id="267"/>
            <p14:sldId id="268"/>
            <p14:sldId id="269"/>
            <p14:sldId id="270"/>
          </p14:sldIdLst>
        </p14:section>
        <p14:section name="Jämfört med tidigare mätningar" id="{E34460B9-4471-1748-F89A-30D47FA19150}">
          <p14:sldIdLst>
            <p14:sldId id="271"/>
            <p14:sldId id="272"/>
            <p14:sldId id="273"/>
          </p14:sldIdLst>
        </p14:section>
        <p14:section name="Tabeller" id="{6E9D1CB4-73EE-1642-4949-19317A7236B0}">
          <p14:sldIdLst>
            <p14:sldId id="274"/>
            <p14:sldId id="275"/>
            <p14:sldId id="276"/>
            <p14:sldId id="277"/>
            <p14:sldId id="278"/>
            <p14:sldId id="279"/>
            <p14:sldId id="280"/>
            <p14:sldId id="281"/>
            <p14:sldId id="282"/>
          </p14:sldIdLst>
        </p14:section>
        <p14:section name="Jämförelse mellan kvinnor och män" id="{8B1288FA-5C67-8112-9C9B-0B7B4DB30B51}">
          <p14:sldIdLst>
            <p14:sldId id="283"/>
            <p14:sldId id="284"/>
            <p14:sldId id="285"/>
            <p14:sldId id="286"/>
            <p14:sldId id="287"/>
            <p14:sldId id="288"/>
            <p14:sldId id="289"/>
            <p14:sldId id="290"/>
            <p14:sldId id="29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info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ubtitle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2451097" r:id="rId1"/>
    <p:sldLayoutId id="2452451098" r:id="rId2"/>
    <p:sldLayoutId id="2452451099" r:id="rId3"/>
    <p:sldLayoutId id="2452451100" r:id="rId4"/>
    <p:sldLayoutId id="2452451101" r:id="rId5"/>
  </p:sldLayoutIdLst>
  <p:txStyles>
    <p:titleStyle>
      <a:lvl1pPr algn="ctr">
        <a:defRPr sz="4400" kern="1200">
          <a:solidFill>
            <a:schemeClr val="lt1"/>
          </a:solidFill>
        </a:defRPr>
      </a:lvl1pPr>
      <a:extLst/>
    </p:titleStyle>
    <p:bodyStyle>
      <a:lvl1pPr indent="-324900" algn="ctr">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image" Target="../media/image36.svg"/><Relationship Id="rId2" Type="http://schemas.openxmlformats.org/officeDocument/2006/relationships/image" Target="../media/image35.png"/><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3" Type="http://schemas.openxmlformats.org/officeDocument/2006/relationships/image" Target="../media/image38.svg"/><Relationship Id="rId2" Type="http://schemas.openxmlformats.org/officeDocument/2006/relationships/image" Target="../media/image37.png"/><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3" Type="http://schemas.openxmlformats.org/officeDocument/2006/relationships/image" Target="../media/image40.svg"/><Relationship Id="rId2" Type="http://schemas.openxmlformats.org/officeDocument/2006/relationships/image" Target="../media/image39.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2286000"/>
          <a:ext cx="11401425" cy="5048250"/>
          <a:chOff x="790575" y="2286000"/>
          <a:chExt cx="11401425" cy="5048250"/>
        </a:xfrm>
      </p:grpSpPr>
      <p:sp>
        <p:nvSpPr>
          <p:cNvPr id="5" name="Placeholder for title"/>
          <p:cNvSpPr txBox="1">
            <a:spLocks noGrp="1"/>
          </p:cNvSpPr>
          <p:nvPr>
            <p:ph type="title"/>
          </p:nvPr>
        </p:nvSpPr>
        <p:spPr>
          <a:xfrm>
            <a:off x="790575" y="2286000"/>
            <a:ext cx="10610850" cy="952500"/>
          </a:xfrm>
          <a:prstGeom prst="rect">
            <a:avLst/>
          </a:prstGeom>
          <a:noFill/>
        </p:spPr>
        <p:txBody>
          <a:bodyPr lIns="91440" tIns="45720" rIns="91440" bIns="45720" rtlCol="0" anchor="t">
            <a:normAutofit/>
          </a:bodyPr>
          <a:lstStyle/>
          <a:p>
            <a:pPr marL="0" marR="0" lvl="0" indent="0" algn="l" fontAlgn="t">
              <a:lnSpc>
                <a:spcPct val="100000"/>
              </a:lnSpc>
            </a:pPr>
            <a:r>
              <a:rPr lang="sv-SE" sz="2000" u="none" spc="0">
                <a:solidFill>
                  <a:srgbClr val="000000">
                    <a:alpha val="100000"/>
                  </a:srgbClr>
                </a:solidFill>
                <a:latin typeface="Arial"/>
              </a:rPr>
              <a:t>Resultat för brukarundersökning 2025:
Myndighetskontakten inom individ-och familjeomsorgen</a:t>
            </a:r>
          </a:p>
        </p:txBody>
      </p:sp>
      <p:sp>
        <p:nvSpPr>
          <p:cNvPr id="2" name="Placeholder for title"/>
          <p:cNvSpPr txBox="1">
            <a:spLocks noGrp="1"/>
          </p:cNvSpPr>
          <p:nvPr>
            <p:ph type="title"/>
          </p:nvPr>
        </p:nvSpPr>
        <p:spPr>
          <a:xfrm>
            <a:off x="790575" y="3095625"/>
            <a:ext cx="10610850" cy="142875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Ekonomiskt bistånd
Undersökningsområde: Söderköpings kommun</a:t>
            </a:r>
          </a:p>
        </p:txBody>
      </p:sp>
      <p:sp>
        <p:nvSpPr>
          <p:cNvPr id="3" name="textruta 2"/>
          <p:cNvSpPr txBox="1"/>
          <p:nvPr/>
        </p:nvSpPr>
        <p:spPr>
          <a:xfrm>
            <a:off x="790575" y="4000500"/>
            <a:ext cx="10610850" cy="476250"/>
          </a:xfrm>
          <a:prstGeom prst="rect">
            <a:avLst/>
          </a:prstGeom>
          <a:noFill/>
        </p:spPr>
        <p:txBody>
          <a:bodyPr lIns="91440" tIns="45720" rIns="91440" bIns="45720" rtlCol="0" anchor="t">
            <a:spAutoFit/>
          </a:bodyPr>
          <a:lstStyle/>
          <a:p>
            <a:pPr marL="0" marR="0" lvl="0" indent="0" algn="l" fontAlgn="t">
              <a:lnSpc>
                <a:spcPct val="100000"/>
              </a:lnSpc>
            </a:pPr>
            <a:r>
              <a:rPr lang="sv-SE" sz="2000" u="none" spc="0">
                <a:solidFill>
                  <a:srgbClr val="000000">
                    <a:alpha val="100000"/>
                  </a:srgbClr>
                </a:solidFill>
                <a:latin typeface="Arial"/>
              </a:rPr>
              <a:t>Kommunala och eventuella privata aktörer sammanslaget</a:t>
            </a:r>
          </a:p>
        </p:txBody>
      </p:sp>
      <p:sp>
        <p:nvSpPr>
          <p:cNvPr id="4" name="textruta 3"/>
          <p:cNvSpPr txBox="1"/>
          <p:nvPr/>
        </p:nvSpPr>
        <p:spPr>
          <a:xfrm>
            <a:off x="790575" y="4762500"/>
            <a:ext cx="7620000" cy="285750"/>
          </a:xfrm>
          <a:prstGeom prst="rect">
            <a:avLst/>
          </a:prstGeom>
          <a:noFill/>
        </p:spPr>
        <p:txBody>
          <a:bodyPr lIns="91440" tIns="45720" rIns="91440" bIns="45720" rtlCol="0" anchor="t">
            <a:normAutofit/>
          </a:bodyPr>
          <a:lstStyle/>
          <a:p>
            <a:pPr marL="0" marR="0" lvl="0" indent="0" algn="l" fontAlgn="t">
              <a:lnSpc>
                <a:spcPct val="100000"/>
              </a:lnSpc>
            </a:pPr>
            <a:r>
              <a:rPr lang="sv-SE" sz="2000" u="none" spc="0">
                <a:solidFill>
                  <a:srgbClr val="000000">
                    <a:alpha val="100000"/>
                  </a:srgbClr>
                </a:solidFill>
                <a:latin typeface="Arial"/>
              </a:rPr>
              <a:t>Svarsfrekvens: 38% (26 svar)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Hur lätt eller svårt är det att förstå informationen du får av socialsekreteraren?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(26 svar)</a:t>
            </a:r>
          </a:p>
        </p:txBody>
      </p:sp>
      <p:pic>
        <p:nvPicPr>
          <p:cNvPr id="3" name="Chart" descr="Det är 5 värden. Sorterat från högsta till lägsta är de: Mycket lätt: 46, Ganska lätt: 35, Ganska svårt: 12, Mycket svårt: 8"/>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Hur stor förståelse visar socialsekreteraren för din situation?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(25 svar)</a:t>
            </a:r>
          </a:p>
        </p:txBody>
      </p:sp>
      <p:pic>
        <p:nvPicPr>
          <p:cNvPr id="3" name="Chart" descr="Det är 5 värden. Sorterat från högsta till lägsta är de: Mycket stor: 48, Ganska stor: 36, Ingen alls: 16, Ganska liten: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Frågar socialsekreteraren efter dina synpunkter på hur din situation skulle kunna förändras?</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(26 svar)</a:t>
            </a:r>
          </a:p>
        </p:txBody>
      </p:sp>
      <p:pic>
        <p:nvPicPr>
          <p:cNvPr id="3" name="Chart" descr="Det är 3 värden. Sorterat från högsta till lägsta är de: Ja: 79, Nej: 21"/>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Hur mycket har du kunnat påverka vilken typ av hjälp du får av socialtjänsten i kommunen?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(25 svar)</a:t>
            </a:r>
          </a:p>
        </p:txBody>
      </p:sp>
      <p:pic>
        <p:nvPicPr>
          <p:cNvPr id="3" name="Chart" descr="Det är 5 värden. Sorterat från högsta till lägsta är de: Ganska lite: 33, Mycket: 29, Ganska mycket: 25, Inte alls: 13"/>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Hur nöjd eller missnöjd är du sammantaget med det stöd du får från socialtjänsten i kommunen?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(26 svar)</a:t>
            </a:r>
          </a:p>
        </p:txBody>
      </p:sp>
      <p:pic>
        <p:nvPicPr>
          <p:cNvPr id="3" name="Chart" descr="Det är 5 värden. Sorterat från högsta till lägsta är de: Mycket nöjd: 48, Ganska nöjd: 32, Mycket missnöjd: 12, Ganska missnöjd: 8"/>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Hur har din situation förändrats sedan du fick kontakt med socialtjänsten i kommunen?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(26 svar)</a:t>
            </a:r>
          </a:p>
        </p:txBody>
      </p:sp>
      <p:pic>
        <p:nvPicPr>
          <p:cNvPr id="3" name="Chart" descr="Det är 6 värden. Sorterat från högsta till lägsta är de: Förbättrats lite: 44, Förbättrats mycket: 32, Försämrats mycket: 12, Ingen förändring: 8, Försämrats lite: 4"/>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6981825" cy="4048125"/>
          <a:chOff x="790575" y="3095625"/>
          <a:chExt cx="6981825" cy="4048125"/>
        </a:xfrm>
      </p:grpSpPr>
      <p:sp>
        <p:nvSpPr>
          <p:cNvPr id="2" name="Placeholder for title"/>
          <p:cNvSpPr txBox="1">
            <a:spLocks noGrp="1"/>
          </p:cNvSpPr>
          <p:nvPr>
            <p:ph type="title"/>
          </p:nvPr>
        </p:nvSpPr>
        <p:spPr>
          <a:xfrm>
            <a:off x="790575" y="3095625"/>
            <a:ext cx="619125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(26 svar, 38%)</a:t>
            </a:r>
          </a:p>
        </p:txBody>
      </p:sp>
      <p:pic>
        <p:nvPicPr>
          <p:cNvPr id="3" name="Chart" descr="&quot;Hur lätt eller svårt är det att få kontakt med socialsekreteraren (till exempel via telefon, sms eller e-post)?&quot; har högst andel andel positiva: 92%, och &quot;Hur mycket har du kunnat påverka vilken typ av hjälp du får av socialtjänsten i kommunen?&quot; har lägst andel andel positiva: 54%."/>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(26 svar, 38%)</a:t>
            </a:r>
          </a:p>
        </p:txBody>
      </p:sp>
      <p:pic>
        <p:nvPicPr>
          <p:cNvPr id="3" name="Chart" descr="&quot;Hur lätt eller svårt är det att få kontakt med socialsekreteraren (till exempel via telefon, sms eller e-post)?&quot; har högst andel andel positiva: 92%, och &quot;Hur mycket har du kunnat påverka vilken typ av hjälp du får av socialtjänsten i kommunen?&quot; har lägst andel andel positiva: 54%."/>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6981825" cy="4048125"/>
          <a:chOff x="790575" y="3095625"/>
          <a:chExt cx="6981825" cy="4048125"/>
        </a:xfrm>
      </p:grpSpPr>
      <p:sp>
        <p:nvSpPr>
          <p:cNvPr id="2" name="Placeholder for title"/>
          <p:cNvSpPr txBox="1">
            <a:spLocks noGrp="1"/>
          </p:cNvSpPr>
          <p:nvPr>
            <p:ph type="title"/>
          </p:nvPr>
        </p:nvSpPr>
        <p:spPr>
          <a:xfrm>
            <a:off x="790575" y="3095625"/>
            <a:ext cx="619125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Tabeller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Innehåll</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
Innehåll
Om undersökningen
Resultat</a:t>
            </a:r>
          </a:p>
          <a:p>
            <a:pPr marL="0" marR="0" lvl="0" indent="0" algn="l" fontAlgn="t">
              <a:lnSpc>
                <a:spcPct val="100000"/>
              </a:lnSpc>
            </a:pPr>
            <a:r>
              <a:rPr lang="sv-SE" sz="1100" u="none" spc="0">
                <a:solidFill>
                  <a:srgbClr val="000000">
                    <a:alpha val="100000"/>
                  </a:srgbClr>
                </a:solidFill>
                <a:latin typeface="Arial"/>
              </a:rPr>
              <a:t>
- Positiva per fråga
- Per fråga
- Jämfört med tidigare mätningar
- Tabeller
- Jämförelse mellan kvinnor och män
</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du…?¹ </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(26 svar, 38%)</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Kvinna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Man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0">
                <a:tc gridSpan="7">
                  <a:txBody>
                    <a:bodyPr/>
                    <a:lstStyle/>
                    <a:p>
                      <a:pPr marL="0" marR="0" lvl="0" indent="0" algn="l" fontAlgn="base">
                        <a:lnSpc>
                          <a:spcPct val="100000"/>
                        </a:lnSpc>
                      </a:pPr>
                      <a:r>
                        <a:rPr lang="en-US" sz="150" u="none" spc="0">
                          <a:solidFill>
                            <a:srgbClr val="000000">
                              <a:alpha val="100000"/>
                            </a:srgbClr>
                          </a:solidFill>
                          <a:latin typeface="Calibri"/>
                        </a:rPr>
                        <a:t>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0"/>
                      </a:srgbClr>
                    </a:solid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Annat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extLst>
                  <a:ext uri="{0D108BD9-81ED-4DB2-BD59-A6C34878D82A}">
                    <a16:rowId xmlns:a16="http://schemas.microsoft.com/office/drawing/2014/main" val="10004"/>
                  </a:ext>
                </a:extLst>
              </a:tr>
              <a:tr h="161925">
                <a:tc gridSpan="7">
                  <a:txBody>
                    <a:bodyPr/>
                    <a:lstStyle/>
                    <a:p>
                      <a:pPr marL="47625" marR="47625" lvl="0" indent="0" algn="l" fontAlgn="t">
                        <a:lnSpc>
                          <a:spcPct val="100000"/>
                        </a:lnSpc>
                      </a:pPr>
                      <a:r>
                        <a:rPr lang="en-US" sz="1000" u="none" spc="0">
                          <a:solidFill>
                            <a:srgbClr val="000000">
                              <a:alpha val="100000"/>
                            </a:srgbClr>
                          </a:solidFill>
                          <a:latin typeface="Arial"/>
                        </a:rPr>
                        <a:t>* Resultaten redovisas exklusive svar för "Annat".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5"/>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900" b="1" u="none" spc="0">
                <a:solidFill>
                  <a:srgbClr val="000000">
                    <a:alpha val="100000"/>
                  </a:srgbClr>
                </a:solidFill>
                <a:latin typeface="Arial"/>
              </a:rPr>
              <a:t>Hur lätt eller svårt är det att få kontakt med socialsekreteraren (till exempel via telefon, sms eller e-post)?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(26 svar, 38%)</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Mycket lätt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Ganska lätt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70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Ganska svårt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Mycket svårt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4"/>
                  </a:ext>
                </a:extLst>
              </a:tr>
              <a:tr h="0">
                <a:tc gridSpan="7">
                  <a:txBody>
                    <a:bodyPr/>
                    <a:lstStyle/>
                    <a:p>
                      <a:pPr marL="0" marR="0" lvl="0" indent="0" algn="l" fontAlgn="base">
                        <a:lnSpc>
                          <a:spcPct val="100000"/>
                        </a:lnSpc>
                      </a:pPr>
                      <a:r>
                        <a:rPr lang="en-US" sz="150" u="none" spc="0">
                          <a:solidFill>
                            <a:srgbClr val="000000">
                              <a:alpha val="100000"/>
                            </a:srgbClr>
                          </a:solidFill>
                          <a:latin typeface="Calibri"/>
                        </a:rPr>
                        <a:t>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0"/>
                      </a:srgbClr>
                    </a:solid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5"/>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Vet inte/ingen åsikt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extLst>
                  <a:ext uri="{0D108BD9-81ED-4DB2-BD59-A6C34878D82A}">
                    <a16:rowId xmlns:a16="http://schemas.microsoft.com/office/drawing/2014/main" val="10006"/>
                  </a:ext>
                </a:extLst>
              </a:tr>
              <a:tr h="161925">
                <a:tc gridSpan="7">
                  <a:txBody>
                    <a:bodyPr/>
                    <a:lstStyle/>
                    <a:p>
                      <a:pPr marL="47625" marR="47625" lvl="0" indent="0" algn="l" fontAlgn="t">
                        <a:lnSpc>
                          <a:spcPct val="100000"/>
                        </a:lnSpc>
                      </a:pPr>
                      <a:r>
                        <a:rPr lang="en-US" sz="1000" u="none" spc="0">
                          <a:solidFill>
                            <a:srgbClr val="000000">
                              <a:alpha val="100000"/>
                            </a:srgbClr>
                          </a:solidFill>
                          <a:latin typeface="Arial"/>
                        </a:rPr>
                        <a:t>* Resultaten redovisas exklusive svar för "Vet inte/ingen åsikt".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7"/>
                  </a:ext>
                </a:extLst>
              </a:tr>
            </a:tbl>
          </a:graphicData>
        </a:graphic>
      </p:graphicFrame>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Hur lätt eller svårt är det att förstå informationen du får av socialsekreteraren?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(26 svar, 38%)</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Mycket lätt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Ganska lätt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Ganska svårt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Mycket svårt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4"/>
                  </a:ext>
                </a:extLst>
              </a:tr>
              <a:tr h="0">
                <a:tc gridSpan="7">
                  <a:txBody>
                    <a:bodyPr/>
                    <a:lstStyle/>
                    <a:p>
                      <a:pPr marL="0" marR="0" lvl="0" indent="0" algn="l" fontAlgn="base">
                        <a:lnSpc>
                          <a:spcPct val="100000"/>
                        </a:lnSpc>
                      </a:pPr>
                      <a:r>
                        <a:rPr lang="en-US" sz="150" u="none" spc="0">
                          <a:solidFill>
                            <a:srgbClr val="000000">
                              <a:alpha val="100000"/>
                            </a:srgbClr>
                          </a:solidFill>
                          <a:latin typeface="Calibri"/>
                        </a:rPr>
                        <a:t>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0"/>
                      </a:srgbClr>
                    </a:solid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5"/>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Vet inte/ingen åsikt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extLst>
                  <a:ext uri="{0D108BD9-81ED-4DB2-BD59-A6C34878D82A}">
                    <a16:rowId xmlns:a16="http://schemas.microsoft.com/office/drawing/2014/main" val="10006"/>
                  </a:ext>
                </a:extLst>
              </a:tr>
              <a:tr h="161925">
                <a:tc gridSpan="7">
                  <a:txBody>
                    <a:bodyPr/>
                    <a:lstStyle/>
                    <a:p>
                      <a:pPr marL="47625" marR="47625" lvl="0" indent="0" algn="l" fontAlgn="t">
                        <a:lnSpc>
                          <a:spcPct val="100000"/>
                        </a:lnSpc>
                      </a:pPr>
                      <a:r>
                        <a:rPr lang="en-US" sz="1000" u="none" spc="0">
                          <a:solidFill>
                            <a:srgbClr val="000000">
                              <a:alpha val="100000"/>
                            </a:srgbClr>
                          </a:solidFill>
                          <a:latin typeface="Arial"/>
                        </a:rPr>
                        <a:t>* Resultaten redovisas exklusive svar för "Vet inte/ingen åsikt".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7"/>
                  </a:ext>
                </a:extLst>
              </a:tr>
            </a:tbl>
          </a:graphicData>
        </a:graphic>
      </p:graphicFrame>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Hur stor förståelse visar socialsekreteraren för din situation?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(26 svar, 38%)</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Mycket stor</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Ganska stor</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Ganska liten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 alls</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4"/>
                  </a:ext>
                </a:extLst>
              </a:tr>
              <a:tr h="0">
                <a:tc gridSpan="7">
                  <a:txBody>
                    <a:bodyPr/>
                    <a:lstStyle/>
                    <a:p>
                      <a:pPr marL="0" marR="0" lvl="0" indent="0" algn="l" fontAlgn="base">
                        <a:lnSpc>
                          <a:spcPct val="100000"/>
                        </a:lnSpc>
                      </a:pPr>
                      <a:r>
                        <a:rPr lang="en-US" sz="150" u="none" spc="0">
                          <a:solidFill>
                            <a:srgbClr val="000000">
                              <a:alpha val="100000"/>
                            </a:srgbClr>
                          </a:solidFill>
                          <a:latin typeface="Calibri"/>
                        </a:rPr>
                        <a:t>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0"/>
                      </a:srgbClr>
                    </a:solid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5"/>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Vet inte/Ingen åsikt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extLst>
                  <a:ext uri="{0D108BD9-81ED-4DB2-BD59-A6C34878D82A}">
                    <a16:rowId xmlns:a16="http://schemas.microsoft.com/office/drawing/2014/main" val="10006"/>
                  </a:ext>
                </a:extLst>
              </a:tr>
              <a:tr h="161925">
                <a:tc gridSpan="7">
                  <a:txBody>
                    <a:bodyPr/>
                    <a:lstStyle/>
                    <a:p>
                      <a:pPr marL="47625" marR="47625" lvl="0" indent="0" algn="l" fontAlgn="t">
                        <a:lnSpc>
                          <a:spcPct val="100000"/>
                        </a:lnSpc>
                      </a:pPr>
                      <a:r>
                        <a:rPr lang="en-US" sz="1000" u="none" spc="0">
                          <a:solidFill>
                            <a:srgbClr val="000000">
                              <a:alpha val="100000"/>
                            </a:srgbClr>
                          </a:solidFill>
                          <a:latin typeface="Arial"/>
                        </a:rPr>
                        <a:t>* Resultaten redovisas exklusive svar för "Vet inte/Ingen åsikt".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7"/>
                  </a:ext>
                </a:extLst>
              </a:tr>
            </a:tbl>
          </a:graphicData>
        </a:graphic>
      </p:graphicFrame>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Frågar socialsekreteraren efter dina synpunkter på hur din situation skulle kunna förändras?</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(26 svar, 38%)</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0">
                <a:tc gridSpan="7">
                  <a:txBody>
                    <a:bodyPr/>
                    <a:lstStyle/>
                    <a:p>
                      <a:pPr marL="0" marR="0" lvl="0" indent="0" algn="l" fontAlgn="base">
                        <a:lnSpc>
                          <a:spcPct val="100000"/>
                        </a:lnSpc>
                      </a:pPr>
                      <a:r>
                        <a:rPr lang="en-US" sz="150" u="none" spc="0">
                          <a:solidFill>
                            <a:srgbClr val="000000">
                              <a:alpha val="100000"/>
                            </a:srgbClr>
                          </a:solidFill>
                          <a:latin typeface="Calibri"/>
                        </a:rPr>
                        <a:t>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0"/>
                      </a:srgbClr>
                    </a:solid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Vet inte/Ingen åsikt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extLst>
                  <a:ext uri="{0D108BD9-81ED-4DB2-BD59-A6C34878D82A}">
                    <a16:rowId xmlns:a16="http://schemas.microsoft.com/office/drawing/2014/main" val="10004"/>
                  </a:ext>
                </a:extLst>
              </a:tr>
              <a:tr h="161925">
                <a:tc gridSpan="7">
                  <a:txBody>
                    <a:bodyPr/>
                    <a:lstStyle/>
                    <a:p>
                      <a:pPr marL="47625" marR="47625" lvl="0" indent="0" algn="l" fontAlgn="t">
                        <a:lnSpc>
                          <a:spcPct val="100000"/>
                        </a:lnSpc>
                      </a:pPr>
                      <a:r>
                        <a:rPr lang="en-US" sz="1000" u="none" spc="0">
                          <a:solidFill>
                            <a:srgbClr val="000000">
                              <a:alpha val="100000"/>
                            </a:srgbClr>
                          </a:solidFill>
                          <a:latin typeface="Arial"/>
                        </a:rPr>
                        <a:t>* Resultaten redovisas exklusive svar för "Vet inte/Ingen åsikt".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5"/>
                  </a:ext>
                </a:extLst>
              </a:tr>
            </a:tbl>
          </a:graphicData>
        </a:graphic>
      </p:graphicFrame>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Hur mycket har du kunnat påverka vilken typ av hjälp du får av socialtjänsten i kommunen?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(26 svar, 38%)</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Mycket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Ganska mycket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Ganska lite</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Inte alls</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4"/>
                  </a:ext>
                </a:extLst>
              </a:tr>
              <a:tr h="0">
                <a:tc gridSpan="7">
                  <a:txBody>
                    <a:bodyPr/>
                    <a:lstStyle/>
                    <a:p>
                      <a:pPr marL="0" marR="0" lvl="0" indent="0" algn="l" fontAlgn="base">
                        <a:lnSpc>
                          <a:spcPct val="100000"/>
                        </a:lnSpc>
                      </a:pPr>
                      <a:r>
                        <a:rPr lang="en-US" sz="150" u="none" spc="0">
                          <a:solidFill>
                            <a:srgbClr val="000000">
                              <a:alpha val="100000"/>
                            </a:srgbClr>
                          </a:solidFill>
                          <a:latin typeface="Calibri"/>
                        </a:rPr>
                        <a:t>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0"/>
                      </a:srgbClr>
                    </a:solid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5"/>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Vet inte/Ingen åsikt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extLst>
                  <a:ext uri="{0D108BD9-81ED-4DB2-BD59-A6C34878D82A}">
                    <a16:rowId xmlns:a16="http://schemas.microsoft.com/office/drawing/2014/main" val="10006"/>
                  </a:ext>
                </a:extLst>
              </a:tr>
              <a:tr h="161925">
                <a:tc gridSpan="7">
                  <a:txBody>
                    <a:bodyPr/>
                    <a:lstStyle/>
                    <a:p>
                      <a:pPr marL="47625" marR="47625" lvl="0" indent="0" algn="l" fontAlgn="t">
                        <a:lnSpc>
                          <a:spcPct val="100000"/>
                        </a:lnSpc>
                      </a:pPr>
                      <a:r>
                        <a:rPr lang="en-US" sz="1000" u="none" spc="0">
                          <a:solidFill>
                            <a:srgbClr val="000000">
                              <a:alpha val="100000"/>
                            </a:srgbClr>
                          </a:solidFill>
                          <a:latin typeface="Arial"/>
                        </a:rPr>
                        <a:t>* Resultaten redovisas exklusive svar för "Vet inte/Ingen åsikt".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7"/>
                  </a:ext>
                </a:extLst>
              </a:tr>
            </a:tbl>
          </a:graphicData>
        </a:graphic>
      </p:graphicFrame>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Hur nöjd eller missnöjd är du sammantaget med det stöd du får från socialtjänsten i kommunen?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(26 svar, 38%)</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Mycket nöjd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Ganska nöjd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Ganska missnöjd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Mycket missnöjd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4"/>
                  </a:ext>
                </a:extLst>
              </a:tr>
              <a:tr h="0">
                <a:tc gridSpan="7">
                  <a:txBody>
                    <a:bodyPr/>
                    <a:lstStyle/>
                    <a:p>
                      <a:pPr marL="0" marR="0" lvl="0" indent="0" algn="l" fontAlgn="base">
                        <a:lnSpc>
                          <a:spcPct val="100000"/>
                        </a:lnSpc>
                      </a:pPr>
                      <a:r>
                        <a:rPr lang="en-US" sz="150" u="none" spc="0">
                          <a:solidFill>
                            <a:srgbClr val="000000">
                              <a:alpha val="100000"/>
                            </a:srgbClr>
                          </a:solidFill>
                          <a:latin typeface="Calibri"/>
                        </a:rPr>
                        <a:t>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0"/>
                      </a:srgbClr>
                    </a:solid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5"/>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Vet inte/Ingen åsikt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extLst>
                  <a:ext uri="{0D108BD9-81ED-4DB2-BD59-A6C34878D82A}">
                    <a16:rowId xmlns:a16="http://schemas.microsoft.com/office/drawing/2014/main" val="10006"/>
                  </a:ext>
                </a:extLst>
              </a:tr>
              <a:tr h="161925">
                <a:tc gridSpan="7">
                  <a:txBody>
                    <a:bodyPr/>
                    <a:lstStyle/>
                    <a:p>
                      <a:pPr marL="47625" marR="47625" lvl="0" indent="0" algn="l" fontAlgn="t">
                        <a:lnSpc>
                          <a:spcPct val="100000"/>
                        </a:lnSpc>
                      </a:pPr>
                      <a:r>
                        <a:rPr lang="en-US" sz="1000" u="none" spc="0">
                          <a:solidFill>
                            <a:srgbClr val="000000">
                              <a:alpha val="100000"/>
                            </a:srgbClr>
                          </a:solidFill>
                          <a:latin typeface="Arial"/>
                        </a:rPr>
                        <a:t>* Resultaten redovisas exklusive svar för "Vet inte/Ingen åsikt".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7"/>
                  </a:ext>
                </a:extLst>
              </a:tr>
            </a:tbl>
          </a:graphicData>
        </a:graphic>
      </p:graphicFrame>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Hur har din situation förändrats sedan du fick kontakt med socialtjänsten i kommunen?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(26 svar, 38%)</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Förbättrats mycket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Förbättrats lite</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 förändring</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Försämrats lite</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4"/>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Försämrats mycket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5"/>
                  </a:ext>
                </a:extLst>
              </a:tr>
              <a:tr h="0">
                <a:tc gridSpan="7">
                  <a:txBody>
                    <a:bodyPr/>
                    <a:lstStyle/>
                    <a:p>
                      <a:pPr marL="0" marR="0" lvl="0" indent="0" algn="l" fontAlgn="base">
                        <a:lnSpc>
                          <a:spcPct val="100000"/>
                        </a:lnSpc>
                      </a:pPr>
                      <a:r>
                        <a:rPr lang="en-US" sz="150" u="none" spc="0">
                          <a:solidFill>
                            <a:srgbClr val="000000">
                              <a:alpha val="100000"/>
                            </a:srgbClr>
                          </a:solidFill>
                          <a:latin typeface="Calibri"/>
                        </a:rPr>
                        <a:t>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0"/>
                      </a:srgbClr>
                    </a:solid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6"/>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Vet inte/Ingen åsikt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extLst>
                  <a:ext uri="{0D108BD9-81ED-4DB2-BD59-A6C34878D82A}">
                    <a16:rowId xmlns:a16="http://schemas.microsoft.com/office/drawing/2014/main" val="10007"/>
                  </a:ext>
                </a:extLst>
              </a:tr>
              <a:tr h="161925">
                <a:tc gridSpan="7">
                  <a:txBody>
                    <a:bodyPr/>
                    <a:lstStyle/>
                    <a:p>
                      <a:pPr marL="47625" marR="47625" lvl="0" indent="0" algn="l" fontAlgn="t">
                        <a:lnSpc>
                          <a:spcPct val="100000"/>
                        </a:lnSpc>
                      </a:pPr>
                      <a:r>
                        <a:rPr lang="en-US" sz="1000" u="none" spc="0">
                          <a:solidFill>
                            <a:srgbClr val="000000">
                              <a:alpha val="100000"/>
                            </a:srgbClr>
                          </a:solidFill>
                          <a:latin typeface="Arial"/>
                        </a:rPr>
                        <a:t>* Resultaten redovisas exklusive svar för "Vet inte/Ingen åsikt".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8"/>
                  </a:ext>
                </a:extLst>
              </a:tr>
            </a:tbl>
          </a:graphicData>
        </a:graphic>
      </p:graphicFrame>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6981825" cy="4143375"/>
          <a:chOff x="790575" y="3095625"/>
          <a:chExt cx="6981825" cy="4143375"/>
        </a:xfrm>
      </p:grpSpPr>
      <p:sp>
        <p:nvSpPr>
          <p:cNvPr id="3" name="Placeholder for title"/>
          <p:cNvSpPr txBox="1">
            <a:spLocks noGrp="1"/>
          </p:cNvSpPr>
          <p:nvPr>
            <p:ph type="title"/>
          </p:nvPr>
        </p:nvSpPr>
        <p:spPr>
          <a:xfrm>
            <a:off x="790575" y="3095625"/>
            <a:ext cx="619125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Jämförelse mellan kvinnor och män</a:t>
            </a:r>
          </a:p>
        </p:txBody>
      </p:sp>
      <p:sp>
        <p:nvSpPr>
          <p:cNvPr id="2" name="Placeholder for subTitle"/>
          <p:cNvSpPr txBox="1">
            <a:spLocks noGrp="1"/>
          </p:cNvSpPr>
          <p:nvPr>
            <p:ph type="subTitle"/>
          </p:nvPr>
        </p:nvSpPr>
        <p:spPr>
          <a:xfrm>
            <a:off x="790575" y="3857625"/>
            <a:ext cx="5476875" cy="285750"/>
          </a:xfrm>
          <a:prstGeom prst="rect">
            <a:avLst/>
          </a:prstGeom>
          <a:noFill/>
        </p:spPr>
        <p:txBody>
          <a:bodyPr lIns="91440" tIns="45720" rIns="91440" bIns="45720" rtlCol="0" anchor="t">
            <a:normAutofit/>
          </a:bodyPr>
          <a:lstStyle/>
          <a:p>
            <a:pPr marL="0" marR="0" lvl="0" indent="0" algn="l" fontAlgn="t">
              <a:lnSpc>
                <a:spcPct val="100000"/>
              </a:lnSpc>
            </a:pPr>
            <a:r>
              <a:rPr lang="sv-SE" sz="1600" u="none" spc="0">
                <a:solidFill>
                  <a:srgbClr val="000000">
                    <a:alpha val="100000"/>
                  </a:srgbClr>
                </a:solidFill>
                <a:latin typeface="Arial"/>
              </a:rPr>
              <a:t>Resultat visas endast om det finns minst 5 svar per kön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 kvinnor och män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a:t>
            </a:r>
          </a:p>
        </p:txBody>
      </p:sp>
      <p:pic>
        <p:nvPicPr>
          <p:cNvPr id="3" name="Chart" descr="&quot;Hur har din situation förändrats sedan du fick kontakt med socialtjänsten i kommunen?&quot; har störst skillnad mellan Man och Kvinna, för Man är andel andel positiva 33 procentenheter högre än Kvinna. &quot;Frågar socialsekreteraren efter dina synpunkter på hur din situation skulle kunna förändras?&quot; har minst skillnad, för Man är andel andel positiva 0,9 procentenheter högre än Kvinna."/>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Om undersökningen</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Bakgrund</a:t>
            </a:r>
          </a:p>
          <a:p>
            <a:pPr marL="0" marR="0" lvl="0" indent="0" algn="l" fontAlgn="t">
              <a:lnSpc>
                <a:spcPct val="100000"/>
              </a:lnSpc>
            </a:pPr>
            <a:r>
              <a:rPr lang="sv-SE" sz="1100" u="none" spc="0">
                <a:solidFill>
                  <a:srgbClr val="000000">
                    <a:alpha val="100000"/>
                  </a:srgbClr>
                </a:solidFill>
                <a:latin typeface="Arial"/>
              </a:rPr>
              <a:t>
Sveriges Kommuner och Regioner (SKR) stöttar kommuner och privata aktörer i arbetet med brukarundersökningar. Undersökningarna ger brukare en möjlighet att framföra sina åsikter om stöden samt ger verksamheter kunskapsunderlag för förbättringsarbete.
Undersökningar genomförs inom utförarverksamheter inom funktionshinderområdet, placerade barn och unga, öppna insatser inom social barn- och ungdomsvård och myndighetskontakten inom individ- och familjeomsorg samt funktionshinderområdet.
Undersökningsperioden för SKR:s brukarundersökningar 2025 är 1 september till 31 oktober och genomförs med en gemensam undersökningstjänst som tillhandahålls av Origo Group AB. Kommuner och privata aktörer bestämmer själva vilka undersökningar de deltar i samt när genomförandet ska ske under undersökningsperioden. 
</a:t>
            </a:r>
          </a:p>
          <a:p>
            <a:pPr marL="0" marR="0" lvl="0" indent="0" algn="l" fontAlgn="t">
              <a:lnSpc>
                <a:spcPct val="100000"/>
              </a:lnSpc>
            </a:pPr>
            <a:r>
              <a:rPr lang="sv-SE" sz="1300" b="1" u="none" spc="0">
                <a:solidFill>
                  <a:srgbClr val="000000">
                    <a:alpha val="100000"/>
                  </a:srgbClr>
                </a:solidFill>
                <a:latin typeface="Arial"/>
              </a:rPr>
              <a:t>Myndighetskontakt individ- och familjeomsorg</a:t>
            </a:r>
          </a:p>
          <a:p>
            <a:pPr marL="0" marR="0" lvl="0" indent="0" algn="l" fontAlgn="t">
              <a:lnSpc>
                <a:spcPct val="100000"/>
              </a:lnSpc>
            </a:pPr>
            <a:r>
              <a:rPr lang="sv-SE" sz="1100" u="none" spc="0">
                <a:solidFill>
                  <a:srgbClr val="000000">
                    <a:alpha val="100000"/>
                  </a:srgbClr>
                </a:solidFill>
                <a:latin typeface="Arial"/>
              </a:rPr>
              <a:t>
Undersökningen myndighetskontakt inom individ- och familjeomsorg riktar sig till vuxna som har kontakt med socialtjänsten inom missbruks- och beroendevård och ekonomiskt bistånd, ungdomar från 13-18 år samt vårdnadshavare för barn och ungdomar 0-18 år inom social barn- och ungdomsvård. Undersökningen är en besöksundersökning, där enkäter delas ut till alla som har haft möte med socialtjänsten. Enkäterna inom undersökningen finns tillgängliga på tio språk; svenska, engelska, finska, arabiska, dari, pashto, somaliska, tigrinja, vietnamesiska, thailändska. Enkäter kan svaras på genom webbenkät eller pappersenkät. Verksamheten bestämmer själv tillvägagångssätt.
Denna rapport gäller: Söderköpings kommun, Ekonomiskt bistånd 
Mer information om undersökningen finns på:
https://skr.se/skr/tjanster/statistik/socialtjanst/brukarundersokningar/individochfamiljeomsorg.11969.html
https://www.origogroup.com/skr/</a:t>
            </a:r>
          </a:p>
          <a:p>
            <a:pPr marL="0" marR="0" lvl="0" indent="0" algn="l" fontAlgn="t">
              <a:lnSpc>
                <a:spcPct val="100000"/>
              </a:lnSpc>
            </a:pPr>
            <a:r>
              <a:rPr lang="sv-SE" sz="1300" b="1" u="none" spc="0">
                <a:solidFill>
                  <a:srgbClr val="000000">
                    <a:alpha val="100000"/>
                  </a:srgbClr>
                </a:solidFill>
                <a:latin typeface="Arial"/>
              </a:rPr>
              <a:t>Svarsfrekvens</a:t>
            </a:r>
          </a:p>
          <a:p>
            <a:pPr marL="0" marR="0" lvl="0" indent="0" algn="l" fontAlgn="t">
              <a:lnSpc>
                <a:spcPct val="100000"/>
              </a:lnSpc>
            </a:pPr>
            <a:r>
              <a:rPr lang="sv-SE" sz="1100" u="none" spc="0">
                <a:solidFill>
                  <a:srgbClr val="000000">
                    <a:alpha val="100000"/>
                  </a:srgbClr>
                </a:solidFill>
                <a:latin typeface="Arial"/>
              </a:rPr>
              <a:t>
Antal brukare som ingick i målgruppen för denna rapport är 68. Totalt sett har 26 svar inkommit. Det innebär att svarsfrekvensen är 38%. En låg svarsfrekvens eller ett litet antal deltagare i undersökningen innebär att resultaten bör tolkas med försiktighet.</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900" b="1" u="none" spc="0">
                <a:solidFill>
                  <a:srgbClr val="000000">
                    <a:alpha val="100000"/>
                  </a:srgbClr>
                </a:solidFill>
                <a:latin typeface="Arial"/>
              </a:rPr>
              <a:t>Hur lätt eller svårt är det att få kontakt med socialsekreteraren (till exempel via telefon, sms eller e-post)?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a:t>
            </a:r>
          </a:p>
        </p:txBody>
      </p:sp>
      <p:pic>
        <p:nvPicPr>
          <p:cNvPr id="3" name="Chart" descr="Man är högre på  2 av 2 värden: Ganska lätt: 55 jämfört med 42, Mycket lätt: 45 jämfört med 42.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Hur lätt eller svårt är det att förstå informationen du får av socialsekreteraren?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a:t>
            </a:r>
          </a:p>
        </p:txBody>
      </p:sp>
      <p:pic>
        <p:nvPicPr>
          <p:cNvPr id="3" name="Chart" descr="Kvinna är högre på  2 av 3 värden: Ganska lätt: 46 jämfört med 27, Ganska svårt: 15 jämfört med 9. Man är högre på  1 av 3 värden: Mycket lätt: 64 jämfört med 23.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Hur stor förståelse visar socialsekreteraren för din situation?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a:t>
            </a:r>
          </a:p>
        </p:txBody>
      </p:sp>
      <p:pic>
        <p:nvPicPr>
          <p:cNvPr id="3" name="Chart" descr="Kvinna är högre på  1 av 3 värden: Ingen alls: 25 jämfört med 9. Man är högre på  2 av 3 värden: Mycket stor: 55 jämfört med 42, Ganska stor: 36 jämfört med 33.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Frågar socialsekreteraren efter dina synpunkter på hur din situation skulle kunna förändras?</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a:t>
            </a:r>
          </a:p>
        </p:txBody>
      </p:sp>
      <p:pic>
        <p:nvPicPr>
          <p:cNvPr id="3" name="Chart" descr="Kvinna är högre på  1 av 2 värden: Nej: 23 jämfört med 22. Man är högre på  1 av 2 värden: Ja: 78 jämfört med 77.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Hur mycket har du kunnat påverka vilken typ av hjälp du får av socialtjänsten i kommunen?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a:t>
            </a:r>
          </a:p>
        </p:txBody>
      </p:sp>
      <p:pic>
        <p:nvPicPr>
          <p:cNvPr id="3" name="Chart" descr="Kvinna är högre på  1 av 3 värden: Mycket: 33 jämfört med 20. Man är högre på  2 av 3 värden: Ganska lite: 50 jämfört med 17, Ganska mycket: 30 jämfört med 25.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Hur nöjd eller missnöjd är du sammantaget med det stöd du får från socialtjänsten i kommunen?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a:t>
            </a:r>
          </a:p>
        </p:txBody>
      </p:sp>
      <p:pic>
        <p:nvPicPr>
          <p:cNvPr id="3" name="Chart" descr="Kvinna är högre på  2 av 4 värden: Ganska nöjd: 33 jämfört med 27, Mycket missnöjd: 17 jämfört med 9. Man är högre på  2 av 4 värden: Mycket nöjd: 55 jämfört med 42, Ganska missnöjd: 9 jämfört med 8.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Hur har din situation förändrats sedan du fick kontakt med socialtjänsten i kommunen?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a:t>
            </a:r>
          </a:p>
        </p:txBody>
      </p:sp>
      <p:pic>
        <p:nvPicPr>
          <p:cNvPr id="3" name="Chart" descr="Kvinna är högre på  1 av 3 värden: Försämrats mycket: 17 jämfört med 9. Man är högre på  2 av 3 värden: Förbättrats lite: 55 jämfört med 33, Förbättrats mycket: 36 jämfört med 25.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Om resultaten</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Resultatredovisning</a:t>
            </a:r>
          </a:p>
          <a:p>
            <a:pPr marL="0" marR="0" lvl="0" indent="0" algn="l" fontAlgn="t">
              <a:lnSpc>
                <a:spcPct val="100000"/>
              </a:lnSpc>
            </a:pPr>
            <a:r>
              <a:rPr lang="sv-SE" sz="1100" u="none" spc="0">
                <a:solidFill>
                  <a:srgbClr val="000000">
                    <a:alpha val="100000"/>
                  </a:srgbClr>
                </a:solidFill>
                <a:latin typeface="Arial"/>
              </a:rPr>
              <a:t>
Resultatet presenteras i Origo Groups enkätportal och rapporten utgår från den kommun eller privata aktör som har beställt undersökningen. Resultaten presenteras under förutsättning att minst fem svar lämnats för en enkät. Vid färre än fem svar finns risk att röja enskilda personers identitet.
Svarsalternativen ”vet inte/vill inte svara” exkluderas från beräkningen så att resultatet summerar till hundra procent utan alternativen ”vet inte/vill inte svara”. Andel som har svarat ”vet inte/vill inte svara” på en fråga, redovisas per fråga.
</a:t>
            </a:r>
          </a:p>
          <a:p>
            <a:pPr marL="0" marR="0" lvl="0" indent="0" algn="l" fontAlgn="t">
              <a:lnSpc>
                <a:spcPct val="100000"/>
              </a:lnSpc>
            </a:pPr>
            <a:r>
              <a:rPr lang="sv-SE" sz="1300" b="1" u="none" spc="0">
                <a:solidFill>
                  <a:srgbClr val="000000">
                    <a:alpha val="100000"/>
                  </a:srgbClr>
                </a:solidFill>
                <a:latin typeface="Arial"/>
              </a:rPr>
              <a:t>Redovisning av kön</a:t>
            </a:r>
          </a:p>
          <a:p>
            <a:pPr marL="0" marR="0" lvl="0" indent="0" algn="l" fontAlgn="t">
              <a:lnSpc>
                <a:spcPct val="100000"/>
              </a:lnSpc>
            </a:pPr>
            <a:r>
              <a:rPr lang="sv-SE" sz="1100" u="none" spc="0">
                <a:solidFill>
                  <a:srgbClr val="000000">
                    <a:alpha val="100000"/>
                  </a:srgbClr>
                </a:solidFill>
                <a:latin typeface="Arial"/>
              </a:rPr>
              <a:t>
Av anonymitetsskäl redovisas resultat uppdelat på kön enbart i rapporter på kommunnivå eller motsvarande. För att kunna redovisa könsuppdelade resultat, måste det finnas svar från både minst fem ”kvinnor/flickor” och fem ”män/pojkar”. Om könsuppdelade resultat saknas i en rapport beror det på att det inte finns tillräckligt många svar i något av svarsalternativen. Även svarsalternativet ”annat” redovisas om det finns minst fem svarande och annars endast på nationell nivå.
</a:t>
            </a:r>
          </a:p>
          <a:p>
            <a:pPr marL="0" marR="0" lvl="0" indent="0" algn="l" fontAlgn="t">
              <a:lnSpc>
                <a:spcPct val="100000"/>
              </a:lnSpc>
            </a:pPr>
            <a:r>
              <a:rPr lang="sv-SE" sz="1300" b="1" u="none" spc="0">
                <a:solidFill>
                  <a:srgbClr val="000000">
                    <a:alpha val="100000"/>
                  </a:srgbClr>
                </a:solidFill>
                <a:latin typeface="Arial"/>
              </a:rPr>
              <a:t>Tilläggsfrågor</a:t>
            </a:r>
          </a:p>
          <a:p>
            <a:pPr marL="0" marR="0" lvl="0" indent="0" algn="l" fontAlgn="t">
              <a:lnSpc>
                <a:spcPct val="100000"/>
              </a:lnSpc>
            </a:pPr>
            <a:r>
              <a:rPr lang="sv-SE" sz="1100" u="none" spc="0">
                <a:solidFill>
                  <a:srgbClr val="000000">
                    <a:alpha val="100000"/>
                  </a:srgbClr>
                </a:solidFill>
                <a:latin typeface="Arial"/>
              </a:rPr>
              <a:t>
Kommuner har haft möjlighet att beställa tilläggsfrågor. Resultaten för dessa frågor redovisas sist per kapitel i rapporten.
</a:t>
            </a:r>
          </a:p>
          <a:p>
            <a:pPr marL="0" marR="0" lvl="0" indent="0" algn="l" fontAlgn="t">
              <a:lnSpc>
                <a:spcPct val="100000"/>
              </a:lnSpc>
            </a:pPr>
            <a:r>
              <a:rPr lang="sv-SE" sz="1300" b="1" u="none" spc="0">
                <a:solidFill>
                  <a:srgbClr val="000000">
                    <a:alpha val="100000"/>
                  </a:srgbClr>
                </a:solidFill>
                <a:latin typeface="Arial"/>
              </a:rPr>
              <a:t>Resultaten i Kolada</a:t>
            </a:r>
          </a:p>
          <a:p>
            <a:pPr marL="0" marR="0" lvl="0" indent="0" algn="l" fontAlgn="t">
              <a:lnSpc>
                <a:spcPct val="100000"/>
              </a:lnSpc>
            </a:pPr>
            <a:r>
              <a:rPr lang="sv-SE" sz="1100" u="none" spc="0">
                <a:solidFill>
                  <a:srgbClr val="000000">
                    <a:alpha val="100000"/>
                  </a:srgbClr>
                </a:solidFill>
                <a:latin typeface="Arial"/>
              </a:rPr>
              <a:t>
Resultaten från brukarundersökningarna presenteras även i databasen Kolada. Resultaten redovisas där per geografisk kommun.
Resultaten för undersökningarna placerade barn och unga, öppna insatser inom social barn- och ungdomsvård och myndighetskontakten inom individ- och familjeomsorg samt funktionshinderområdet presenteras med summan av andelarna för de två positiva svarsalternativen. Resultaten för undersökningen utförarverksamheter inom funktionshinderområdet presenteras med samtliga svarsalternativ.
</a:t>
            </a:r>
          </a:p>
          <a:p>
            <a:pPr marL="0" marR="0" lvl="0" indent="0" algn="l" fontAlgn="t">
              <a:lnSpc>
                <a:spcPct val="100000"/>
              </a:lnSpc>
            </a:pPr>
            <a:r>
              <a:rPr lang="sv-SE" sz="1300" b="1" u="none" spc="0">
                <a:solidFill>
                  <a:srgbClr val="000000">
                    <a:alpha val="100000"/>
                  </a:srgbClr>
                </a:solidFill>
                <a:latin typeface="Arial"/>
              </a:rPr>
              <a:t>Tillgänglighet</a:t>
            </a:r>
          </a:p>
          <a:p>
            <a:pPr marL="0" marR="0" lvl="0" indent="0" algn="l" fontAlgn="t">
              <a:lnSpc>
                <a:spcPct val="100000"/>
              </a:lnSpc>
            </a:pPr>
            <a:r>
              <a:rPr lang="sv-SE" sz="1100" u="none" spc="0">
                <a:solidFill>
                  <a:srgbClr val="000000">
                    <a:alpha val="100000"/>
                  </a:srgbClr>
                </a:solidFill>
                <a:latin typeface="Arial"/>
              </a:rPr>
              <a:t>
Den här rapporten är tillgänglighetsanpassad enligt gällande regler
</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6981825" cy="4048125"/>
          <a:chOff x="790575" y="3095625"/>
          <a:chExt cx="6981825" cy="4048125"/>
        </a:xfrm>
      </p:grpSpPr>
      <p:sp>
        <p:nvSpPr>
          <p:cNvPr id="2" name="Placeholder for title"/>
          <p:cNvSpPr txBox="1">
            <a:spLocks noGrp="1"/>
          </p:cNvSpPr>
          <p:nvPr>
            <p:ph type="title"/>
          </p:nvPr>
        </p:nvSpPr>
        <p:spPr>
          <a:xfrm>
            <a:off x="790575" y="3095625"/>
            <a:ext cx="619125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Andel positiva per fråga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(26 svar, 38%)</a:t>
            </a:r>
          </a:p>
        </p:txBody>
      </p:sp>
      <p:pic>
        <p:nvPicPr>
          <p:cNvPr id="3" name="Chart" descr="&quot;Hur lätt eller svårt är det att få kontakt med socialsekreteraren (till exempel via telefon, sms eller e-post)?&quot; har högst andel andel positiva: 92%, och &quot;Hur mycket har du kunnat påverka vilken typ av hjälp du får av socialtjänsten i kommunen?&quot; har lägst andel andel positiva: 54%."/>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6981825" cy="4048125"/>
          <a:chOff x="790575" y="3095625"/>
          <a:chExt cx="6981825" cy="4048125"/>
        </a:xfrm>
      </p:grpSpPr>
      <p:sp>
        <p:nvSpPr>
          <p:cNvPr id="2" name="Placeholder for title"/>
          <p:cNvSpPr txBox="1">
            <a:spLocks noGrp="1"/>
          </p:cNvSpPr>
          <p:nvPr>
            <p:ph type="title"/>
          </p:nvPr>
        </p:nvSpPr>
        <p:spPr>
          <a:xfrm>
            <a:off x="790575" y="3095625"/>
            <a:ext cx="619125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Per fråga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du…?¹ </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(24 svar)</a:t>
            </a:r>
          </a:p>
        </p:txBody>
      </p:sp>
      <p:pic>
        <p:nvPicPr>
          <p:cNvPr id="3" name="Chart" descr="Det är 4 värden. Sorterat från högsta till lägsta är de: Kvinna: 54, Man: 46"/>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900" b="1" u="none" spc="0">
                <a:solidFill>
                  <a:srgbClr val="000000">
                    <a:alpha val="100000"/>
                  </a:srgbClr>
                </a:solidFill>
                <a:latin typeface="Arial"/>
              </a:rPr>
              <a:t>Hur lätt eller svårt är det att få kontakt med socialsekreteraren (till exempel via telefon, sms eller e-post)?</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Ekonomiskt bistånd (25 svar)</a:t>
            </a:r>
          </a:p>
        </p:txBody>
      </p:sp>
      <p:pic>
        <p:nvPicPr>
          <p:cNvPr id="3" name="Chart" descr="Det är 5 värden. Sorterat från högsta till lägsta är de: Mycket lätt: 48, Ganska lätt: 44, Ganska svårt: 4, Mycket svårt: 4"/>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9</a:t>
            </a:r>
          </a:p>
        </p:txBody>
      </p:sp>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1971</Words>
  <Application>Microsoft Office PowerPoint</Application>
  <PresentationFormat>Bredbild</PresentationFormat>
  <Paragraphs>450</Paragraphs>
  <Slides>36</Slides>
  <Notes>0</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36</vt:i4>
      </vt:variant>
    </vt:vector>
  </HeadingPairs>
  <TitlesOfParts>
    <vt:vector size="39" baseType="lpstr">
      <vt:lpstr>Arial</vt:lpstr>
      <vt:lpstr>Calibri</vt:lpstr>
      <vt:lpstr>Theme90</vt:lpstr>
      <vt:lpstr>Resultat för brukarundersökning 2025:
Myndighetskontakten inom individ-och familjeomsorgen</vt:lpstr>
      <vt:lpstr>Innehåll</vt:lpstr>
      <vt:lpstr>Om undersökningen</vt:lpstr>
      <vt:lpstr>Om resultaten</vt:lpstr>
      <vt:lpstr>Andel positiva per fråga</vt:lpstr>
      <vt:lpstr>Översikt andel positiva svar</vt:lpstr>
      <vt:lpstr>Per fråga</vt:lpstr>
      <vt:lpstr>Är du…?¹ </vt:lpstr>
      <vt:lpstr>Hur lätt eller svårt är det att få kontakt med socialsekreteraren (till exempel via telefon, sms eller e-post)?</vt:lpstr>
      <vt:lpstr>Hur lätt eller svårt är det att förstå informationen du får av socialsekreteraren?</vt:lpstr>
      <vt:lpstr>Hur stor förståelse visar socialsekreteraren för din situation?</vt:lpstr>
      <vt:lpstr>Frågar socialsekreteraren efter dina synpunkter på hur din situation skulle kunna förändras?</vt:lpstr>
      <vt:lpstr>Hur mycket har du kunnat påverka vilken typ av hjälp du får av socialtjänsten i kommunen?</vt:lpstr>
      <vt:lpstr>Hur nöjd eller missnöjd är du sammantaget med det stöd du får från socialtjänsten i kommunen?</vt:lpstr>
      <vt:lpstr>Hur har din situation förändrats sedan du fick kontakt med socialtjänsten i kommunen?</vt:lpstr>
      <vt:lpstr>Jämfört med tidigare mätningar</vt:lpstr>
      <vt:lpstr>Jämfört med tidigare mätningar</vt:lpstr>
      <vt:lpstr>Jämfört med tidigare mätningar</vt:lpstr>
      <vt:lpstr>Tabeller</vt:lpstr>
      <vt:lpstr>Är du…?¹ </vt:lpstr>
      <vt:lpstr>Hur lätt eller svårt är det att få kontakt med socialsekreteraren (till exempel via telefon, sms eller e-post)?</vt:lpstr>
      <vt:lpstr>Hur lätt eller svårt är det att förstå informationen du får av socialsekreteraren?</vt:lpstr>
      <vt:lpstr>Hur stor förståelse visar socialsekreteraren för din situation?</vt:lpstr>
      <vt:lpstr>Frågar socialsekreteraren efter dina synpunkter på hur din situation skulle kunna förändras?</vt:lpstr>
      <vt:lpstr>Hur mycket har du kunnat påverka vilken typ av hjälp du får av socialtjänsten i kommunen?</vt:lpstr>
      <vt:lpstr>Hur nöjd eller missnöjd är du sammantaget med det stöd du får från socialtjänsten i kommunen?</vt:lpstr>
      <vt:lpstr>Hur har din situation förändrats sedan du fick kontakt med socialtjänsten i kommunen?</vt:lpstr>
      <vt:lpstr>Jämförelse mellan kvinnor och män</vt:lpstr>
      <vt:lpstr>Översikt andel positiva svar, kvinnor och män</vt:lpstr>
      <vt:lpstr>Hur lätt eller svårt är det att få kontakt med socialsekreteraren (till exempel via telefon, sms eller e-post)?</vt:lpstr>
      <vt:lpstr>Hur lätt eller svårt är det att förstå informationen du får av socialsekreteraren?</vt:lpstr>
      <vt:lpstr>Hur stor förståelse visar socialsekreteraren för din situation?</vt:lpstr>
      <vt:lpstr>Frågar socialsekreteraren efter dina synpunkter på hur din situation skulle kunna förändras?</vt:lpstr>
      <vt:lpstr>Hur mycket har du kunnat påverka vilken typ av hjälp du får av socialtjänsten i kommunen?</vt:lpstr>
      <vt:lpstr>Hur nöjd eller missnöjd är du sammantaget med det stöd du får från socialtjänsten i kommunen?</vt:lpstr>
      <vt:lpstr>Hur har din situation förändrats sedan du fick kontakt med socialtjänsten i kommunen?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subject/>
  <dc:creator>Unknown Creator</dc:creator>
  <cp:keywords/>
  <dc:description/>
  <cp:lastModifiedBy>Billborn, Fredrika</cp:lastModifiedBy>
  <cp:revision>1</cp:revision>
  <dcterms:created xsi:type="dcterms:W3CDTF">2025-11-18T03:00:23Z</dcterms:created>
  <dcterms:modified xsi:type="dcterms:W3CDTF">2025-11-18T13:58:49Z</dcterms:modified>
  <cp:category/>
</cp:coreProperties>
</file>