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ledning" id="{C9833711-F677-493C-7F70-5F28119E4E73}">
          <p14:sldIdLst>
            <p14:sldId id="256"/>
            <p14:sldId id="257"/>
            <p14:sldId id="258"/>
            <p14:sldId id="259"/>
          </p14:sldIdLst>
        </p14:section>
        <p14:section name="Andel positiva per fråga" id="{76C78C4F-C002-4E95-DCD6-56AD77A8DD3C}">
          <p14:sldIdLst>
            <p14:sldId id="260"/>
            <p14:sldId id="261"/>
            <p14:sldId id="262"/>
          </p14:sldIdLst>
        </p14:section>
        <p14:section name="Per fråga" id="{CFFA356F-840E-FF21-FF7E-8A630C212F50}">
          <p14:sldIdLst>
            <p14:sldId id="263"/>
            <p14:sldId id="264"/>
            <p14:sldId id="265"/>
            <p14:sldId id="266"/>
            <p14:sldId id="267"/>
            <p14:sldId id="268"/>
            <p14:sldId id="269"/>
            <p14:sldId id="270"/>
            <p14:sldId id="271"/>
            <p14:sldId id="272"/>
          </p14:sldIdLst>
        </p14:section>
        <p14:section name="Jämfört med tidigare mätningar" id="{05DDAA18-EB80-8F06-13F4-52316CC05C1F}">
          <p14:sldIdLst>
            <p14:sldId id="273"/>
            <p14:sldId id="274"/>
          </p14:sldIdLst>
        </p14:section>
        <p14:section name="Tabeller" id="{D168A8EA-4597-EBEE-5FD8-E929A8260200}">
          <p14:sldIdLst>
            <p14:sldId id="275"/>
            <p14:sldId id="276"/>
            <p14:sldId id="277"/>
            <p14:sldId id="278"/>
            <p14:sldId id="279"/>
            <p14:sldId id="280"/>
            <p14:sldId id="281"/>
            <p14:sldId id="282"/>
            <p14:sldId id="283"/>
            <p14:sldId id="284"/>
          </p14:sldIdLst>
        </p14:section>
        <p14:section name="Jämförelse mellan kvinnor och män" id="{D4469025-6BAC-0020-A08C-6B92E435BDB5}">
          <p14:sldIdLst>
            <p14:sldId id="285"/>
            <p14:sldId id="286"/>
            <p14:sldId id="287"/>
            <p14:sldId id="288"/>
            <p14:sldId id="289"/>
            <p14:sldId id="290"/>
            <p14:sldId id="291"/>
            <p14:sldId id="292"/>
            <p14:sldId id="293"/>
            <p14:sldId id="294"/>
            <p14:sldId id="29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fo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2438137" r:id="rId1"/>
    <p:sldLayoutId id="2452438138" r:id="rId2"/>
    <p:sldLayoutId id="2452438139" r:id="rId3"/>
    <p:sldLayoutId id="2452438140" r:id="rId4"/>
    <p:sldLayoutId id="2452438141" r:id="rId5"/>
  </p:sldLayoutIdLst>
  <p:txStyles>
    <p:titleStyle>
      <a:lvl1pPr algn="ctr">
        <a:defRPr sz="4400" kern="1200">
          <a:solidFill>
            <a:schemeClr val="lt1"/>
          </a:solidFill>
        </a:defRPr>
      </a:lvl1pPr>
      <a:extLst/>
    </p:titleStyle>
    <p:bodyStyle>
      <a:lvl1pPr indent="-324900" algn="ctr">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29.pn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38.svg"/><Relationship Id="rId2" Type="http://schemas.openxmlformats.org/officeDocument/2006/relationships/image" Target="../media/image29.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2286000"/>
          <a:ext cx="11401425" cy="5048250"/>
          <a:chOff x="790575" y="2286000"/>
          <a:chExt cx="11401425" cy="5048250"/>
        </a:xfrm>
      </p:grpSpPr>
      <p:sp>
        <p:nvSpPr>
          <p:cNvPr id="5" name="Placeholder for title"/>
          <p:cNvSpPr txBox="1">
            <a:spLocks noGrp="1"/>
          </p:cNvSpPr>
          <p:nvPr>
            <p:ph type="title"/>
          </p:nvPr>
        </p:nvSpPr>
        <p:spPr>
          <a:xfrm>
            <a:off x="790575" y="2286000"/>
            <a:ext cx="10610850" cy="95250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Resultat för brukarundersökning 2025:
Utförarverksamheter inom funktionshinderområdet</a:t>
            </a:r>
          </a:p>
        </p:txBody>
      </p:sp>
      <p:sp>
        <p:nvSpPr>
          <p:cNvPr id="2" name="Placeholder for title"/>
          <p:cNvSpPr txBox="1">
            <a:spLocks noGrp="1"/>
          </p:cNvSpPr>
          <p:nvPr>
            <p:ph type="title"/>
          </p:nvPr>
        </p:nvSpPr>
        <p:spPr>
          <a:xfrm>
            <a:off x="790575" y="3095625"/>
            <a:ext cx="10610850" cy="142875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Boendestöd SoL
Undersökningsområde: Söderköpings kommun</a:t>
            </a:r>
          </a:p>
        </p:txBody>
      </p:sp>
      <p:sp>
        <p:nvSpPr>
          <p:cNvPr id="3" name="textruta 2"/>
          <p:cNvSpPr txBox="1"/>
          <p:nvPr/>
        </p:nvSpPr>
        <p:spPr>
          <a:xfrm>
            <a:off x="790575" y="4000500"/>
            <a:ext cx="10610850" cy="476250"/>
          </a:xfrm>
          <a:prstGeom prst="rect">
            <a:avLst/>
          </a:prstGeom>
          <a:noFill/>
        </p:spPr>
        <p:txBody>
          <a:bodyPr lIns="91440" tIns="45720" rIns="91440" bIns="45720" rtlCol="0" anchor="t">
            <a:spAutoFit/>
          </a:bodyPr>
          <a:lstStyle/>
          <a:p>
            <a:pPr marL="0" marR="0" lvl="0" indent="0" algn="l" fontAlgn="t">
              <a:lnSpc>
                <a:spcPct val="100000"/>
              </a:lnSpc>
            </a:pPr>
            <a:r>
              <a:rPr lang="sv-SE" sz="2000" u="none" spc="0">
                <a:solidFill>
                  <a:srgbClr val="000000">
                    <a:alpha val="100000"/>
                  </a:srgbClr>
                </a:solidFill>
                <a:latin typeface="Arial"/>
              </a:rPr>
              <a:t>Kommunala och eventuella privata aktörer sammanslaget</a:t>
            </a:r>
          </a:p>
        </p:txBody>
      </p:sp>
      <p:sp>
        <p:nvSpPr>
          <p:cNvPr id="4" name="textruta 3"/>
          <p:cNvSpPr txBox="1"/>
          <p:nvPr/>
        </p:nvSpPr>
        <p:spPr>
          <a:xfrm>
            <a:off x="790575" y="4762500"/>
            <a:ext cx="7620000" cy="28575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Svarsfrekvens: 29% (21 svar)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av dina boendestödjare?</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a:t>
            </a:r>
          </a:p>
        </p:txBody>
      </p:sp>
      <p:pic>
        <p:nvPicPr>
          <p:cNvPr id="3" name="Chart" descr="Det är 3 värden. Sorterat från högsta till lägsta är de: Ja: 100, Ibland: 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dina boendestödjare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a:t>
            </a:r>
          </a:p>
        </p:txBody>
      </p:sp>
      <p:pic>
        <p:nvPicPr>
          <p:cNvPr id="3" name="Chart" descr="Det är 3 värden. Sorterat från högsta till lägsta är de: Ja: 100, Ibland: 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dina boendestödjare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a:t>
            </a:r>
          </a:p>
        </p:txBody>
      </p:sp>
      <p:pic>
        <p:nvPicPr>
          <p:cNvPr id="3" name="Chart" descr="Det är 3 värden. Sorterat från högsta till lägsta är de: Alla: 100, Några: 0,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dina boendestödjare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a:t>
            </a:r>
          </a:p>
        </p:txBody>
      </p:sp>
      <p:pic>
        <p:nvPicPr>
          <p:cNvPr id="3" name="Chart" descr="Det är 3 värden. Sorterat från högsta till lägsta är de: Alla: 100, Några: 0,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dina boendestödjare?</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a:t>
            </a:r>
          </a:p>
        </p:txBody>
      </p:sp>
      <p:pic>
        <p:nvPicPr>
          <p:cNvPr id="3" name="Chart" descr="Det är 3 värden. Sorterat från högsta till lägsta är de: Alla: 100, Några: 0,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något med ditt boendestöd är dåligt?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(20 svar)</a:t>
            </a:r>
          </a:p>
        </p:txBody>
      </p:sp>
      <p:pic>
        <p:nvPicPr>
          <p:cNvPr id="3" name="Chart" descr="Det är 2 värden. Sorterat från högsta till lägsta är de: Ja: 75, Nej: 25"/>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med dina boendestödjare?</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a:t>
            </a:r>
          </a:p>
        </p:txBody>
      </p:sp>
      <p:pic>
        <p:nvPicPr>
          <p:cNvPr id="3" name="Chart" descr="Det är 3 värden. Sorterat från högsta till lägsta är de: Ja: 100, Ibland: 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kvinna eller man?¹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(19 svar)</a:t>
            </a:r>
          </a:p>
        </p:txBody>
      </p:sp>
      <p:pic>
        <p:nvPicPr>
          <p:cNvPr id="3" name="Chart" descr="Det är 3 värden. Sorterat från högsta till lägsta är de: Kvinna: 72, Man: 28"/>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pic>
        <p:nvPicPr>
          <p:cNvPr id="3" name="Chart" descr="&quot;Får du den hjälp du vill ha av dina boendestödjare?&quot; har högst andel andel positiva: 100%, och &quot;Vet du vem du ska prata med om något med ditt boendestöd är dåligt?&quot; har lägst andel andel positiva: 75%."/>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400675"/>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Innehåll</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
Innehåll
Om undersökningen
Resultat</a:t>
            </a:r>
          </a:p>
          <a:p>
            <a:pPr marL="0" marR="0" lvl="0" indent="0" algn="l" fontAlgn="t">
              <a:lnSpc>
                <a:spcPct val="100000"/>
              </a:lnSpc>
            </a:pPr>
            <a:r>
              <a:rPr lang="sv-SE" sz="1100" u="none" spc="0">
                <a:solidFill>
                  <a:srgbClr val="000000">
                    <a:alpha val="100000"/>
                  </a:srgbClr>
                </a:solidFill>
                <a:latin typeface="Arial"/>
              </a:rPr>
              <a:t>
- Positiva per fråga
- Per fråga
- Jämfört med tidigare mätningar
- Tabeller
- Jämförelse mellan kvinnor och män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Tabeller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Låter dina boendestödjare dig bestämma om saker som är viktiga för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av dina boendestödjare?</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dina boendestödjare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dina boendestödjare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dina boendestödjare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dina boendestödjare?</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något med ditt boendestöd är dåligt?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med dina boendestödjare?</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kvinna eller man?¹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Kvinna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Man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4"/>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5"/>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undersökningen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Bakgrund</a:t>
            </a:r>
          </a:p>
          <a:p>
            <a:pPr marL="0" marR="0" lvl="0" indent="0" algn="l" fontAlgn="t">
              <a:lnSpc>
                <a:spcPct val="100000"/>
              </a:lnSpc>
            </a:pPr>
            <a:r>
              <a:rPr lang="sv-SE" sz="1100" u="none" spc="0">
                <a:solidFill>
                  <a:srgbClr val="000000">
                    <a:alpha val="100000"/>
                  </a:srgbClr>
                </a:solidFill>
                <a:latin typeface="Arial"/>
              </a:rPr>
              <a:t>
Sveriges Kommuner och Regioner (SKR) stöttar kommuner och privata aktörer i arbetet med brukarundersökningar. Undersökningarna ger brukare en möjlighet att framföra sina åsikter om stöden samt ger verksamheter kunskapsunderlag för förbättringsarbete.
Undersökningar genomförs inom utförarverksamheter inom funktionshinderområdet, placerade barn och unga, öppna insatser inom social barn- och ungdomsvård och myndighetskontakten inom individ- och familjeomsorg samt funktionshinderområdet.
Undersökningsperioden för SKR:s brukarundersökningar 2025 är 1 september till 31 oktober och genomförs med en gemensam undersökningstjänst som tillhandahålls av Origo Group AB. Kommuner och privata aktörer bestämmer själva vilka undersökningar de deltar i samt när genomförandet ska ske under undersökningsperioden. 
</a:t>
            </a:r>
          </a:p>
          <a:p>
            <a:pPr marL="0" marR="0" lvl="0" indent="0" algn="l" fontAlgn="t">
              <a:lnSpc>
                <a:spcPct val="100000"/>
              </a:lnSpc>
            </a:pPr>
            <a:r>
              <a:rPr lang="sv-SE" sz="1300" b="1" u="none" spc="0">
                <a:solidFill>
                  <a:srgbClr val="000000">
                    <a:alpha val="100000"/>
                  </a:srgbClr>
                </a:solidFill>
                <a:latin typeface="Arial"/>
              </a:rPr>
              <a:t>Utförarverksamheter inom funktionshinderområdet</a:t>
            </a:r>
          </a:p>
          <a:p>
            <a:pPr marL="0" marR="0" lvl="0" indent="0" algn="l" fontAlgn="t">
              <a:lnSpc>
                <a:spcPct val="100000"/>
              </a:lnSpc>
            </a:pPr>
            <a:r>
              <a:rPr lang="sv-SE" sz="1100" u="none" spc="0">
                <a:solidFill>
                  <a:srgbClr val="000000">
                    <a:alpha val="100000"/>
                  </a:srgbClr>
                </a:solidFill>
                <a:latin typeface="Arial"/>
              </a:rPr>
              <a:t>
Undersökningen utförarverksamheter inom funktionshinderområdet riktar sig till personer från 18 år som har boende enligt lagen om stöd och service till vissa funktionshindrade (LSS) i gruppbostad och servicebostad, boende och boendestöd enligt socialtjänstlagen (SoL), daglig verksamhet enligt LSS, sysselsättning inom socialpsykiatri och personlig assistans enligt LSS eller socialförsäkringsbalken (SFB). Undersökningen är en totalundersökning där alla brukare vid enheten, som själva eller med hjälp av frågeassistent kan svara på undersökningen, ska erbjudas att delta. Brukaren kan själv välja mellan att få enkäten i endast text på svenska eller med bildstödet pictogram. Det finns även en uppläsningsfunktion. Enkäter kan svaras på genom webbenkät eller pappersenkät. Verksamheten bestämmer själv tillvägagångssätt.
Denna rapport gäller: Söderköpings kommun, Boendestöd SoL 
Mer information om undersökningen finns på:
https://skr.se/skr/tjanster/statistik/socialtjanst/brukarundersokningar/utforarverksamheterfunktionshinderomradet.11638.html
https://www.origogroup.com/skr/
</a:t>
            </a:r>
          </a:p>
          <a:p>
            <a:pPr marL="0" marR="0" lvl="0" indent="0" algn="l" fontAlgn="t">
              <a:lnSpc>
                <a:spcPct val="100000"/>
              </a:lnSpc>
            </a:pPr>
            <a:r>
              <a:rPr lang="sv-SE" sz="1300" b="1" u="none" spc="0">
                <a:solidFill>
                  <a:srgbClr val="000000">
                    <a:alpha val="100000"/>
                  </a:srgbClr>
                </a:solidFill>
                <a:latin typeface="Arial"/>
              </a:rPr>
              <a:t>Svarsfrekvens</a:t>
            </a:r>
          </a:p>
          <a:p>
            <a:pPr marL="0" marR="0" lvl="0" indent="0" algn="l" fontAlgn="t">
              <a:lnSpc>
                <a:spcPct val="100000"/>
              </a:lnSpc>
            </a:pPr>
            <a:r>
              <a:rPr lang="sv-SE" sz="1100" u="none" spc="0">
                <a:solidFill>
                  <a:srgbClr val="000000">
                    <a:alpha val="100000"/>
                  </a:srgbClr>
                </a:solidFill>
                <a:latin typeface="Arial"/>
              </a:rPr>
              <a:t>
Antal brukare som ingick i målgruppen för denna rapport är 73. Totalt sett har 21 svar inkommit. Det innebär att svarsfrekvensen är 29%. En låg svarsfrekvens eller ett litet antal deltagare i undersökningen innebär att resultaten bör tolkas med försiktighet.</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143375"/>
          <a:chOff x="790575" y="3095625"/>
          <a:chExt cx="11077575" cy="4143375"/>
        </a:xfrm>
      </p:grpSpPr>
      <p:sp>
        <p:nvSpPr>
          <p:cNvPr id="3"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Jämförelse mellan kvinnor och män</a:t>
            </a:r>
          </a:p>
        </p:txBody>
      </p:sp>
      <p:sp>
        <p:nvSpPr>
          <p:cNvPr id="2" name="Placeholder for subTitle"/>
          <p:cNvSpPr txBox="1">
            <a:spLocks noGrp="1"/>
          </p:cNvSpPr>
          <p:nvPr>
            <p:ph type="subTitle"/>
          </p:nvPr>
        </p:nvSpPr>
        <p:spPr>
          <a:xfrm>
            <a:off x="790575" y="3857625"/>
            <a:ext cx="10287000" cy="285750"/>
          </a:xfrm>
          <a:prstGeom prst="rect">
            <a:avLst/>
          </a:prstGeom>
          <a:noFill/>
        </p:spPr>
        <p:txBody>
          <a:bodyPr lIns="91440" tIns="45720" rIns="91440" bIns="45720" rtlCol="0" anchor="t">
            <a:normAutofit/>
          </a:bodyPr>
          <a:lstStyle/>
          <a:p>
            <a:pPr marL="0" marR="0" lvl="0" indent="0" algn="l" fontAlgn="t">
              <a:lnSpc>
                <a:spcPct val="100000"/>
              </a:lnSpc>
            </a:pPr>
            <a:r>
              <a:rPr lang="sv-SE" sz="1600" u="none" spc="0">
                <a:solidFill>
                  <a:srgbClr val="000000">
                    <a:alpha val="100000"/>
                  </a:srgbClr>
                </a:solidFill>
                <a:latin typeface="Arial"/>
              </a:rPr>
              <a:t>Resultat visas endast om det finns minst 5 svar per kön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 kvinnor och män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a:t>
            </a:r>
          </a:p>
        </p:txBody>
      </p:sp>
      <p:pic>
        <p:nvPicPr>
          <p:cNvPr id="3" name="Chart" descr="&quot;Vet du vem du ska prata med om något med ditt boendestöd är dåligt?&quot; har störst skillnad mellan Kvinna och Man, för Kvinna är andel andel positiva 10 procentenheter högre än Man. &quot;Får du den hjälp du vill ha av dina boendestödjare?&quot; har minst skillnad, för Kvinna är andel andel positiva 0 procentenheter högre än Kvinna."/>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 kvinnor och män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a:t>
            </a:r>
          </a:p>
        </p:txBody>
      </p:sp>
      <p:pic>
        <p:nvPicPr>
          <p:cNvPr id="3" name="Chart" descr="&quot;Vet du vem du ska prata med om något med ditt boendestöd är dåligt?&quot; har störst skillnad mellan Kvinna och Man, för Kvinna är andel andel positiva 10 procentenheter högre än Man. &quot;Får du den hjälp du vill ha av dina boendestödjare?&quot; har minst skillnad, för Kvinna är andel andel positiva 0 procentenheter högre än Kvinna."/>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Låter dina boendestödjare dig bestämma om saker som är viktiga för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a:t>
            </a:r>
          </a:p>
        </p:txBody>
      </p:sp>
      <p:pic>
        <p:nvPicPr>
          <p:cNvPr id="3" name="Chart" descr="Kvinna är högre på  1 av 2 värden: Ja: 93 jämfört med 83. Man är högre på  1 av 2 värden: Nej: 17 jämfört med 7.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av dina boendestödjare?</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a:t>
            </a:r>
          </a:p>
        </p:txBody>
      </p:sp>
      <p:pic>
        <p:nvPicPr>
          <p:cNvPr id="3" name="Chart" descr=" och  har ungefär lika värden på 1 av 1 värden: Ja: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dina boendestödjare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a:t>
            </a:r>
          </a:p>
        </p:txBody>
      </p:sp>
      <p:pic>
        <p:nvPicPr>
          <p:cNvPr id="3" name="Chart" descr=" och  har ungefär lika värden på 1 av 1 värden: Ja: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dina boendestödjare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a:t>
            </a:r>
          </a:p>
        </p:txBody>
      </p:sp>
      <p:pic>
        <p:nvPicPr>
          <p:cNvPr id="3" name="Chart" descr=" och  har ungefär lika värden på 1 av 1 värden: Alla: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dina boendestödjare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a:t>
            </a:r>
          </a:p>
        </p:txBody>
      </p:sp>
      <p:pic>
        <p:nvPicPr>
          <p:cNvPr id="3" name="Chart" descr=" och  har ungefär lika värden på 1 av 1 värden: Alla: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dina boendestödjare?</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a:t>
            </a:r>
          </a:p>
        </p:txBody>
      </p:sp>
      <p:pic>
        <p:nvPicPr>
          <p:cNvPr id="3" name="Chart" descr=" och  har ungefär lika värden på 1 av 1 värden: Alla: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något med ditt boendestöd är dåligt?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a:t>
            </a:r>
          </a:p>
        </p:txBody>
      </p:sp>
      <p:pic>
        <p:nvPicPr>
          <p:cNvPr id="3" name="Chart" descr="Kvinna är högre på  1 av 2 värden: Ja: 77 jämfört med 67. Man är högre på  1 av 2 värden: Nej: 33 jämfört med 23.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resultaten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Resultatredovisning</a:t>
            </a:r>
          </a:p>
          <a:p>
            <a:pPr marL="0" marR="0" lvl="0" indent="0" algn="l" fontAlgn="t">
              <a:lnSpc>
                <a:spcPct val="100000"/>
              </a:lnSpc>
            </a:pPr>
            <a:r>
              <a:rPr lang="sv-SE" sz="1100" u="none" spc="0">
                <a:solidFill>
                  <a:srgbClr val="000000">
                    <a:alpha val="100000"/>
                  </a:srgbClr>
                </a:solidFill>
                <a:latin typeface="Arial"/>
              </a:rPr>
              <a:t>
Resultatet presenteras i Origo Groups enkätportal och rapporten utgår från den kommun eller privata aktör som har beställt undersökningen. Resultaten presenteras under förutsättning att minst fem svar lämnats för en enkät. Vid färre än fem svar finns risk att röja enskilda personers identitet.
Svarsalternativen ”vet inte/vill inte svara” exkluderas från beräkningen så att resultatet summerar till hundra procent utan alternativen ”vet inte/vill inte svara”. Andel som har svarat ”vet inte/vill inte svara” på en fråga, redovisas per fråga.
</a:t>
            </a:r>
          </a:p>
          <a:p>
            <a:pPr marL="0" marR="0" lvl="0" indent="0" algn="l" fontAlgn="t">
              <a:lnSpc>
                <a:spcPct val="100000"/>
              </a:lnSpc>
            </a:pPr>
            <a:r>
              <a:rPr lang="sv-SE" sz="1300" b="1" u="none" spc="0">
                <a:solidFill>
                  <a:srgbClr val="000000">
                    <a:alpha val="100000"/>
                  </a:srgbClr>
                </a:solidFill>
                <a:latin typeface="Arial"/>
              </a:rPr>
              <a:t>Redovisning av kön</a:t>
            </a:r>
          </a:p>
          <a:p>
            <a:pPr marL="0" marR="0" lvl="0" indent="0" algn="l" fontAlgn="t">
              <a:lnSpc>
                <a:spcPct val="100000"/>
              </a:lnSpc>
            </a:pPr>
            <a:r>
              <a:rPr lang="sv-SE" sz="1100" u="none" spc="0">
                <a:solidFill>
                  <a:srgbClr val="000000">
                    <a:alpha val="100000"/>
                  </a:srgbClr>
                </a:solidFill>
                <a:latin typeface="Arial"/>
              </a:rPr>
              <a:t>
Av anonymitetsskäl redovisas resultat uppdelat på kön enbart i rapporter på kommunnivå eller motsvarande. För att kunna redovisa könsuppdelade resultat, måste det finnas svar från både minst fem ”kvinnor/flickor” och fem ”män/pojkar”. Om könsuppdelade resultat saknas i en rapport beror det på att det inte finns tillräckligt många svar i något av svarsalternativen. Även svarsalternativet ”annat” redovisas om det finns minst fem svarande och annars endast på nationell nivå.
</a:t>
            </a:r>
          </a:p>
          <a:p>
            <a:pPr marL="0" marR="0" lvl="0" indent="0" algn="l" fontAlgn="t">
              <a:lnSpc>
                <a:spcPct val="100000"/>
              </a:lnSpc>
            </a:pPr>
            <a:r>
              <a:rPr lang="sv-SE" sz="1300" b="1" u="none" spc="0">
                <a:solidFill>
                  <a:srgbClr val="000000">
                    <a:alpha val="100000"/>
                  </a:srgbClr>
                </a:solidFill>
                <a:latin typeface="Arial"/>
              </a:rPr>
              <a:t>Tilläggsfrågor</a:t>
            </a:r>
          </a:p>
          <a:p>
            <a:pPr marL="0" marR="0" lvl="0" indent="0" algn="l" fontAlgn="t">
              <a:lnSpc>
                <a:spcPct val="100000"/>
              </a:lnSpc>
            </a:pPr>
            <a:r>
              <a:rPr lang="sv-SE" sz="1100" u="none" spc="0">
                <a:solidFill>
                  <a:srgbClr val="000000">
                    <a:alpha val="100000"/>
                  </a:srgbClr>
                </a:solidFill>
                <a:latin typeface="Arial"/>
              </a:rPr>
              <a:t>
Kommuner och privata aktörer har haft möjlighet att beställa tilläggsfrågor. Resultaten för dessa frågor redovisas sist per kapitel i rapporten.
</a:t>
            </a:r>
          </a:p>
          <a:p>
            <a:pPr marL="0" marR="0" lvl="0" indent="0" algn="l" fontAlgn="t">
              <a:lnSpc>
                <a:spcPct val="100000"/>
              </a:lnSpc>
            </a:pPr>
            <a:r>
              <a:rPr lang="sv-SE" sz="1300" b="1" u="none" spc="0">
                <a:solidFill>
                  <a:srgbClr val="000000">
                    <a:alpha val="100000"/>
                  </a:srgbClr>
                </a:solidFill>
                <a:latin typeface="Arial"/>
              </a:rPr>
              <a:t>Resultaten i Kolada</a:t>
            </a:r>
          </a:p>
          <a:p>
            <a:pPr marL="0" marR="0" lvl="0" indent="0" algn="l" fontAlgn="t">
              <a:lnSpc>
                <a:spcPct val="100000"/>
              </a:lnSpc>
            </a:pPr>
            <a:r>
              <a:rPr lang="sv-SE" sz="1100" u="none" spc="0">
                <a:solidFill>
                  <a:srgbClr val="000000">
                    <a:alpha val="100000"/>
                  </a:srgbClr>
                </a:solidFill>
                <a:latin typeface="Arial"/>
              </a:rPr>
              <a:t>
Resultaten från brukarundersökningarna presenteras även i databasen Kolada. Resultaten redovisas där per geografisk kommun.
Resultaten för undersökningarna placerade barn och unga, öppna insatser inom social barn- och ungdomsvård och myndighetskontakten inom individ- och familjeomsorg samt funktionshinderområdet presenteras med summan av andelarna för de två positiva svarsalternativen. Resultaten för undersökningen utförarverksamheter inom funktionshinderområdet presenteras med samtliga svarsalternativ.
</a:t>
            </a:r>
          </a:p>
          <a:p>
            <a:pPr marL="0" marR="0" lvl="0" indent="0" algn="l" fontAlgn="t">
              <a:lnSpc>
                <a:spcPct val="100000"/>
              </a:lnSpc>
            </a:pPr>
            <a:r>
              <a:rPr lang="sv-SE" sz="1300" b="1" u="none" spc="0">
                <a:solidFill>
                  <a:srgbClr val="000000">
                    <a:alpha val="100000"/>
                  </a:srgbClr>
                </a:solidFill>
                <a:latin typeface="Arial"/>
              </a:rPr>
              <a:t>Tillgänglighet</a:t>
            </a:r>
          </a:p>
          <a:p>
            <a:pPr marL="0" marR="0" lvl="0" indent="0" algn="l" fontAlgn="t">
              <a:lnSpc>
                <a:spcPct val="100000"/>
              </a:lnSpc>
            </a:pPr>
            <a:r>
              <a:rPr lang="sv-SE" sz="1100" u="none" spc="0">
                <a:solidFill>
                  <a:srgbClr val="000000">
                    <a:alpha val="100000"/>
                  </a:srgbClr>
                </a:solidFill>
                <a:latin typeface="Arial"/>
              </a:rPr>
              <a:t>
Den här rapporten är tillgänglighetsanpassad enligt gällande regler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med dina boendestödjare?</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a:t>
            </a:r>
          </a:p>
        </p:txBody>
      </p:sp>
      <p:pic>
        <p:nvPicPr>
          <p:cNvPr id="3" name="Chart" descr=" och  har ungefär lika värden på 1 av 1 värden: Ja: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Andel positiva per fråga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pic>
        <p:nvPicPr>
          <p:cNvPr id="3" name="Chart" descr="&quot;Får du den hjälp du vill ha av dina boendestödjare?&quot; har högst andel andel positiva: 100%, och &quot;Vet du vem du ska prata med om något med ditt boendestöd är dåligt?&quot; har lägst andel andel positiva: 75%."/>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 29%)</a:t>
            </a:r>
          </a:p>
        </p:txBody>
      </p:sp>
      <p:pic>
        <p:nvPicPr>
          <p:cNvPr id="3" name="Chart" descr="För &quot;Trivs du med dina boendestödjare?&quot; är andel andel positiva 10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17145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Per fråga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Låter dina boendestödjare dig bestämma om saker som är viktiga för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Boendestöd SoL (21 svar)</a:t>
            </a:r>
          </a:p>
        </p:txBody>
      </p:sp>
      <p:pic>
        <p:nvPicPr>
          <p:cNvPr id="3" name="Chart" descr="Det är 3 värden. Sorterat från högsta till lägsta är de: Ja: 90, Nej: 10, Ibland: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1773</Words>
  <Application>Microsoft Office PowerPoint</Application>
  <PresentationFormat>Bredbild</PresentationFormat>
  <Paragraphs>385</Paragraphs>
  <Slides>40</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40</vt:i4>
      </vt:variant>
    </vt:vector>
  </HeadingPairs>
  <TitlesOfParts>
    <vt:vector size="43" baseType="lpstr">
      <vt:lpstr>Arial</vt:lpstr>
      <vt:lpstr>Calibri</vt:lpstr>
      <vt:lpstr>Theme36</vt:lpstr>
      <vt:lpstr>Resultat för brukarundersökning 2025:
Utförarverksamheter inom funktionshinderområdet</vt:lpstr>
      <vt:lpstr>Innehåll</vt:lpstr>
      <vt:lpstr>Om undersökningen</vt:lpstr>
      <vt:lpstr>Om resultaten</vt:lpstr>
      <vt:lpstr>Andel positiva per fråga</vt:lpstr>
      <vt:lpstr>Översikt andel positiva svar</vt:lpstr>
      <vt:lpstr>Översikt andel positiva svar</vt:lpstr>
      <vt:lpstr>Per fråga</vt:lpstr>
      <vt:lpstr>Låter dina boendestödjare dig bestämma om saker som är viktiga för dig?</vt:lpstr>
      <vt:lpstr>Får du den hjälp du vill ha av dina boendestödjare?</vt:lpstr>
      <vt:lpstr>Bryr sig dina boendestödjare om dig?</vt:lpstr>
      <vt:lpstr>Pratar dina boendestödjare med dig så att du förstår vad de menar?</vt:lpstr>
      <vt:lpstr>Förstår dina boendestödjare vad du säger?</vt:lpstr>
      <vt:lpstr>Känner du dig trygg med dina boendestödjare?</vt:lpstr>
      <vt:lpstr>Vet du vem du ska prata med om något med ditt boendestöd är dåligt?</vt:lpstr>
      <vt:lpstr>Trivs du med dina boendestödjare?</vt:lpstr>
      <vt:lpstr>Är du kvinna eller man?¹ </vt:lpstr>
      <vt:lpstr>Jämfört med tidigare mätningar</vt:lpstr>
      <vt:lpstr>Jämfört med tidigare mätningar</vt:lpstr>
      <vt:lpstr>Tabeller</vt:lpstr>
      <vt:lpstr>Låter dina boendestödjare dig bestämma om saker som är viktiga för dig?</vt:lpstr>
      <vt:lpstr>Får du den hjälp du vill ha av dina boendestödjare?</vt:lpstr>
      <vt:lpstr>Bryr sig dina boendestödjare om dig?</vt:lpstr>
      <vt:lpstr>Pratar dina boendestödjare med dig så att du förstår vad de menar?</vt:lpstr>
      <vt:lpstr>Förstår dina boendestödjare vad du säger?</vt:lpstr>
      <vt:lpstr>Känner du dig trygg med dina boendestödjare?</vt:lpstr>
      <vt:lpstr>Vet du vem du ska prata med om något med ditt boendestöd är dåligt?</vt:lpstr>
      <vt:lpstr>Trivs du med dina boendestödjare?</vt:lpstr>
      <vt:lpstr>Är du kvinna eller man?¹ </vt:lpstr>
      <vt:lpstr>Jämförelse mellan kvinnor och män</vt:lpstr>
      <vt:lpstr>Översikt andel positiva svar, kvinnor och män</vt:lpstr>
      <vt:lpstr>Översikt andel positiva svar, kvinnor och män</vt:lpstr>
      <vt:lpstr>Låter dina boendestödjare dig bestämma om saker som är viktiga för dig?</vt:lpstr>
      <vt:lpstr>Får du den hjälp du vill ha av dina boendestödjare?</vt:lpstr>
      <vt:lpstr>Bryr sig dina boendestödjare om dig?</vt:lpstr>
      <vt:lpstr>Pratar dina boendestödjare med dig så att du förstår vad de menar?</vt:lpstr>
      <vt:lpstr>Förstår dina boendestödjare vad du säger?</vt:lpstr>
      <vt:lpstr>Känner du dig trygg med dina boendestödjare?</vt:lpstr>
      <vt:lpstr>Vet du vem du ska prata med om något med ditt boendestöd är dåligt?</vt:lpstr>
      <vt:lpstr>Trivs du med dina boendestödjare?</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subject/>
  <dc:creator>Unknown Creator</dc:creator>
  <cp:keywords/>
  <dc:description/>
  <cp:lastModifiedBy>Billborn, Fredrika</cp:lastModifiedBy>
  <cp:revision>1</cp:revision>
  <dcterms:created xsi:type="dcterms:W3CDTF">2025-11-17T23:24:23Z</dcterms:created>
  <dcterms:modified xsi:type="dcterms:W3CDTF">2025-11-18T13:56:53Z</dcterms:modified>
  <cp:category/>
</cp:coreProperties>
</file>