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79" r:id="rId4"/>
    <p:sldId id="280" r:id="rId5"/>
    <p:sldId id="467" r:id="rId6"/>
    <p:sldId id="468" r:id="rId7"/>
    <p:sldId id="469" r:id="rId8"/>
    <p:sldId id="470" r:id="rId9"/>
    <p:sldId id="283" r:id="rId10"/>
    <p:sldId id="305" r:id="rId11"/>
    <p:sldId id="376" r:id="rId12"/>
    <p:sldId id="471" r:id="rId13"/>
    <p:sldId id="462" r:id="rId14"/>
    <p:sldId id="463" r:id="rId15"/>
    <p:sldId id="290" r:id="rId16"/>
    <p:sldId id="294" r:id="rId17"/>
    <p:sldId id="291" r:id="rId18"/>
    <p:sldId id="292" r:id="rId19"/>
    <p:sldId id="464" r:id="rId20"/>
    <p:sldId id="293" r:id="rId21"/>
    <p:sldId id="295" r:id="rId22"/>
    <p:sldId id="296" r:id="rId23"/>
    <p:sldId id="282" r:id="rId24"/>
    <p:sldId id="298" r:id="rId25"/>
    <p:sldId id="335" r:id="rId26"/>
    <p:sldId id="328" r:id="rId27"/>
    <p:sldId id="317" r:id="rId28"/>
    <p:sldId id="329" r:id="rId29"/>
    <p:sldId id="466" r:id="rId30"/>
    <p:sldId id="332" r:id="rId31"/>
    <p:sldId id="333" r:id="rId32"/>
    <p:sldId id="334" r:id="rId33"/>
    <p:sldId id="324" r:id="rId34"/>
    <p:sldId id="465" r:id="rId35"/>
    <p:sldId id="325" r:id="rId36"/>
    <p:sldId id="258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E8"/>
    <a:srgbClr val="00385C"/>
    <a:srgbClr val="017CC1"/>
    <a:srgbClr val="DBF0F6"/>
    <a:srgbClr val="002B45"/>
    <a:srgbClr val="005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84772" autoAdjust="0"/>
  </p:normalViewPr>
  <p:slideViewPr>
    <p:cSldViewPr snapToGrid="0">
      <p:cViewPr varScale="1">
        <p:scale>
          <a:sx n="108" d="100"/>
          <a:sy n="108" d="100"/>
        </p:scale>
        <p:origin x="360" y="114"/>
      </p:cViewPr>
      <p:guideLst/>
    </p:cSldViewPr>
  </p:slideViewPr>
  <p:outlineViewPr>
    <p:cViewPr>
      <p:scale>
        <a:sx n="33" d="100"/>
        <a:sy n="33" d="100"/>
      </p:scale>
      <p:origin x="0" y="-9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3.xlsm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7751938502"/>
          <c:y val="0.42898713517665488"/>
          <c:w val="0.13349325267798606"/>
          <c:h val="0.15896889400921857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52</c:v>
                </c:pt>
                <c:pt idx="1">
                  <c:v>37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60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60980486081944"/>
          <c:y val="0.90527956997914616"/>
          <c:w val="0.72082495925726664"/>
          <c:h val="7.717137846418162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82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592803142802566"/>
          <c:y val="0.91907939750931822"/>
          <c:w val="0.73807667440003033"/>
          <c:h val="6.041662175978816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957759429095915"/>
              <c:y val="0.904058332785341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082644157751249"/>
          <c:y val="0.93390947496018661"/>
          <c:w val="0.74038247743559704"/>
          <c:h val="4.658507983553214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227358970789390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677606910176587"/>
          <c:y val="0.91505237013516516"/>
          <c:w val="0.67120021451430145"/>
          <c:h val="6.062490364126835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80</c:v>
                </c:pt>
                <c:pt idx="1">
                  <c:v>43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83</c:v>
                </c:pt>
                <c:pt idx="1">
                  <c:v>54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51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77110052564888"/>
          <c:y val="0.91086809315228023"/>
          <c:w val="0.71904163701924728"/>
          <c:h val="8.0822917109649214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189297314128339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890272774613334"/>
          <c:y val="0.90422314284092842"/>
          <c:w val="0.73537652130498032"/>
          <c:h val="8.382401020155227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756940054686895"/>
          <c:y val="6.501568313183001E-2"/>
          <c:w val="0.50066175249660672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81</c:v>
                </c:pt>
                <c:pt idx="1">
                  <c:v>50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61</c:v>
                </c:pt>
                <c:pt idx="1">
                  <c:v>65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0698926050650932"/>
              <c:y val="0.89624827480072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465995583747286"/>
          <c:y val="0.41520247919341663"/>
          <c:w val="6.3936058745403049E-2"/>
          <c:h val="0.16778746607790068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9684641551361305"/>
          <c:y val="4.2576266282607557E-2"/>
          <c:w val="0.49993586717289146"/>
          <c:h val="0.830792039502175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63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58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67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44963494393219"/>
          <c:y val="0.39678602733637919"/>
          <c:w val="5.777509251567102E-2"/>
          <c:h val="0.1603336131983999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50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53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276833389357384"/>
              <c:y val="0.89595065546656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2881844616508713"/>
          <c:y val="0.399521757506904"/>
          <c:w val="6.5554465331188527E-2"/>
          <c:h val="0.15531833605663703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2101297725945275"/>
          <c:y val="4.0415670981143931E-2"/>
          <c:w val="0.46331340101295976"/>
          <c:h val="0.8567178715730802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52</c:v>
                </c:pt>
                <c:pt idx="1">
                  <c:v>37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54</c:v>
                </c:pt>
                <c:pt idx="1">
                  <c:v>63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15510278181054"/>
              <c:y val="0.939118672477077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803793494325471"/>
          <c:y val="0.38984260693549894"/>
          <c:w val="5.5006127797327428E-2"/>
          <c:h val="0.18691434552660577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82477390180876"/>
          <c:y val="0.21289522529441882"/>
          <c:w val="0.24164223998708098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630396806782992"/>
          <c:h val="0.849264392312223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82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356073351751923"/>
              <c:y val="0.925267212793078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40027234004242"/>
          <c:y val="0.38576768708538062"/>
          <c:w val="6.3599763622192884E-2"/>
          <c:h val="0.1559119051998028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6534635239324612"/>
          <c:h val="0.843188159720274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85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940865369955651"/>
              <c:y val="0.92260553447589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042210303894769"/>
          <c:y val="0.38057715332253295"/>
          <c:w val="5.8143632033121354E-2"/>
          <c:h val="0.1603097353146051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8430720572692348"/>
          <c:h val="0.851303844940988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91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87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306994213377882"/>
          <c:y val="0.38605245123120946"/>
          <c:w val="5.5559536422740467E-2"/>
          <c:h val="0.15879620110227249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851703647856403"/>
          <c:h val="0.856717539047723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80</c:v>
                </c:pt>
                <c:pt idx="1">
                  <c:v>43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88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88</c:v>
                </c:pt>
                <c:pt idx="1">
                  <c:v>52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541566967814272"/>
              <c:y val="0.92834202459055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037541707822769"/>
          <c:y val="0.41278688627081117"/>
          <c:w val="5.9624582921772265E-2"/>
          <c:h val="0.17442600417451509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901492931486634"/>
          <c:h val="0.8403674240804404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33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33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42106915890921"/>
              <c:y val="0.919390142775068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17887817316425"/>
          <c:y val="0.40985502443261929"/>
          <c:w val="5.9704076274914475E-2"/>
          <c:h val="0.18028995113476148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665809305562366E-2"/>
          <c:w val="0.48501760752723511"/>
          <c:h val="0.875578973015501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                                        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5</c:v>
                </c:pt>
                <c:pt idx="1">
                  <c:v>22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20373111558743487"/>
          <c:h val="0.6496822527833534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62385579580553"/>
          <c:y val="3.8990104108797448E-2"/>
          <c:w val="0.4633226512827795"/>
          <c:h val="0.91795664157111667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9-4FFA-9A37-5696DCFE814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2775948273673565"/>
          <c:y val="0.14898418048038209"/>
          <c:w val="0.25123499663789295"/>
          <c:h val="0.66094896999730668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10</c:v>
                </c:pt>
                <c:pt idx="1">
                  <c:v>17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18430744798333851"/>
          <c:h val="0.5760882680069058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7960835303388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92</c:v>
                </c:pt>
                <c:pt idx="1">
                  <c:v>82</c:v>
                </c:pt>
                <c:pt idx="3">
                  <c:v>83</c:v>
                </c:pt>
                <c:pt idx="4">
                  <c:v>91</c:v>
                </c:pt>
                <c:pt idx="6">
                  <c:v>86</c:v>
                </c:pt>
                <c:pt idx="7">
                  <c:v>86</c:v>
                </c:pt>
                <c:pt idx="9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4144960158487381"/>
              <c:y val="0.913457840849176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81</c:v>
                </c:pt>
                <c:pt idx="1">
                  <c:v>50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68</c:v>
                </c:pt>
                <c:pt idx="1">
                  <c:v>61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66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228284248297353"/>
          <c:y val="0.91017688678977582"/>
          <c:w val="0.74536188751203325"/>
          <c:h val="7.2525558725764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4.3372032685571056E-2"/>
          <c:w val="0.51662832109249801"/>
          <c:h val="0.7834778424362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8.1566115946014983E-2"/>
          <c:y val="0.90075622680201783"/>
          <c:w val="0.78865416295980306"/>
          <c:h val="8.1747734011462708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86960624320627"/>
          <c:y val="4.1015087130970102E-2"/>
          <c:w val="0.52102910182539175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62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E1-4784-B30C-94AC4D9EB6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E1-4784-B30C-94AC4D9EB68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59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</c:sp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428408547631187"/>
          <c:y val="0.90583536947220356"/>
          <c:w val="0.70064339547255916"/>
          <c:h val="7.6718553102013309E-2"/>
        </c:manualLayout>
      </c:layout>
      <c:overlay val="0"/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algn="ctr">
        <a:defRPr lang="en-US" sz="105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0.02783</cdr:x>
      <cdr:y>0.11605</cdr:y>
    </cdr:from>
    <cdr:to>
      <cdr:x>0.40027</cdr:x>
      <cdr:y>0.2139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53700" y="547540"/>
          <a:ext cx="3395321" cy="4616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0.01424</cdr:x>
      <cdr:y>0.37352</cdr:y>
    </cdr:from>
    <cdr:to>
      <cdr:x>0.40708</cdr:x>
      <cdr:y>0.51879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31E32AF6-ACD5-207C-54B3-4F23405FDAB3}"/>
            </a:ext>
          </a:extLst>
        </cdr:cNvPr>
        <cdr:cNvSpPr txBox="1"/>
      </cdr:nvSpPr>
      <cdr:spPr>
        <a:xfrm xmlns:a="http://schemas.openxmlformats.org/drawingml/2006/main">
          <a:off x="125333" y="1661842"/>
          <a:ext cx="345873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lätt eller svårt är det att få träffa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läkare vid behov? </a:t>
          </a:r>
        </a:p>
        <a:p xmlns:a="http://schemas.openxmlformats.org/drawingml/2006/main"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lätt / Ganska lätt  </a:t>
          </a:r>
        </a:p>
      </cdr:txBody>
    </cdr:sp>
  </cdr:relSizeAnchor>
  <cdr:relSizeAnchor xmlns:cdr="http://schemas.openxmlformats.org/drawingml/2006/chartDrawing">
    <cdr:from>
      <cdr:x>0.01519</cdr:x>
      <cdr:y>0.66189</cdr:y>
    </cdr:from>
    <cdr:to>
      <cdr:x>0.40803</cdr:x>
      <cdr:y>0.84867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A25AAFC5-8554-B7DB-7653-44EABF52F878}"/>
            </a:ext>
          </a:extLst>
        </cdr:cNvPr>
        <cdr:cNvSpPr txBox="1"/>
      </cdr:nvSpPr>
      <cdr:spPr>
        <a:xfrm xmlns:a="http://schemas.openxmlformats.org/drawingml/2006/main">
          <a:off x="133772" y="2944828"/>
          <a:ext cx="34587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lätt eller svårt är det att få kontakt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med personalen på ditt äldreboende vid behov?</a:t>
          </a:r>
        </a:p>
        <a:p xmlns:a="http://schemas.openxmlformats.org/drawingml/2006/main"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lätt / Ganska lätt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35EE7-1DA2-42E0-8967-81B881E445B0}" type="datetimeFigureOut">
              <a:rPr lang="sv-SE" smtClean="0"/>
              <a:t>2025-06-30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6E23-6BCF-4501-B42E-B7D2634E6A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8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37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855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040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147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254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966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10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13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978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283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65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8399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50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325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oppna-jamforelser/socialtjanst/aldreomsorg/vad-tycker-de-aldre-om-aldreomsorg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98" y="2084439"/>
            <a:ext cx="9180001" cy="2235561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Vad tycker de äldre om äldreomsorgen? 2025</a:t>
            </a:r>
            <a:br>
              <a:rPr lang="sv-SE" dirty="0"/>
            </a:br>
            <a:endParaRPr lang="sv-SE" dirty="0"/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16640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Söderköping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 noGrp="1"/>
          </p:cNvSpPr>
          <p:nvPr>
            <p:ph type="title" idx="4294967295"/>
          </p:nvPr>
        </p:nvSpPr>
        <p:spPr>
          <a:xfrm>
            <a:off x="894735" y="619432"/>
            <a:ext cx="7681048" cy="6043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94735" y="1223796"/>
            <a:ext cx="8390553" cy="4543804"/>
          </a:xfrm>
        </p:spPr>
        <p:txBody>
          <a:bodyPr/>
          <a:lstStyle/>
          <a:p>
            <a:pPr lvl="0"/>
            <a:r>
              <a:rPr lang="sv-SE" sz="2000" dirty="0"/>
              <a:t>Resultaten som redovisas i denna presentation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2025”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3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022555"/>
            <a:ext cx="7772400" cy="1407020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73393" y="550284"/>
            <a:ext cx="9227882" cy="1007831"/>
          </a:xfrm>
        </p:spPr>
        <p:txBody>
          <a:bodyPr/>
          <a:lstStyle/>
          <a:p>
            <a:r>
              <a:rPr lang="sv-SE" spc="-30" dirty="0"/>
              <a:t>Hur nöjd eller missnöjd är du sammantaget med ditt äldreboende?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973394" y="1558116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Uppdelat på kön, hur enkäten besvarades och regiform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432293"/>
              </p:ext>
            </p:extLst>
          </p:nvPr>
        </p:nvGraphicFramePr>
        <p:xfrm>
          <a:off x="973393" y="2154563"/>
          <a:ext cx="8173441" cy="401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44769" y="2442025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44769" y="3136166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44769" y="3385245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3830307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25101" y="4301364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4960176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5254562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73393" y="6295895"/>
            <a:ext cx="8044989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1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2" y="914399"/>
            <a:ext cx="8025800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3" y="560439"/>
            <a:ext cx="8533593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Andel positiva svar i kommunen jämfört med länet och riket</a:t>
            </a:r>
          </a:p>
        </p:txBody>
      </p:sp>
      <p:graphicFrame>
        <p:nvGraphicFramePr>
          <p:cNvPr id="9" name="Diagram 15" descr="Diagrammet visar i vilken utsträckning respondenten trivs i sin boendemiljö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180595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229846" cy="1102414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Diagram 16" descr="Diagrammet visar hur respondenten bedömer maten och måltidsmiljön. 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968478"/>
              </p:ext>
            </p:extLst>
          </p:nvPr>
        </p:nvGraphicFramePr>
        <p:xfrm>
          <a:off x="796414" y="1785257"/>
          <a:ext cx="8908025" cy="442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4233" y="259512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4233" y="4353179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07619"/>
            <a:ext cx="8221968" cy="35551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301317" cy="117986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 eller Ganska nöjd och Mycket bra eller Ganska 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580187"/>
              </p:ext>
            </p:extLst>
          </p:nvPr>
        </p:nvGraphicFramePr>
        <p:xfrm>
          <a:off x="816077" y="1766477"/>
          <a:ext cx="9065342" cy="458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8461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712017"/>
              </p:ext>
            </p:extLst>
          </p:nvPr>
        </p:nvGraphicFramePr>
        <p:xfrm>
          <a:off x="764514" y="1818752"/>
          <a:ext cx="9156234" cy="456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9078181" cy="112793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2" name="Diagram 18" descr="Diagrammet visar hur respondenterna upplever personalens bemötande och sitt inflytande. Fördelat på riket, län och kommun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2823640"/>
              </p:ext>
            </p:extLst>
          </p:nvPr>
        </p:nvGraphicFramePr>
        <p:xfrm>
          <a:off x="786582" y="1872343"/>
          <a:ext cx="9360308" cy="441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9918" y="2587732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99918" y="4383844"/>
            <a:ext cx="249038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 descr="Diagrammet visar hur respondenterna upplever språk och kompetens hos personal. Fördelat på riket, län och kommun."/>
          <p:cNvSpPr>
            <a:spLocks noGrp="1"/>
          </p:cNvSpPr>
          <p:nvPr>
            <p:ph type="title"/>
          </p:nvPr>
        </p:nvSpPr>
        <p:spPr>
          <a:xfrm>
            <a:off x="737420" y="648929"/>
            <a:ext cx="7750548" cy="1130095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Diagram 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1693838"/>
              </p:ext>
            </p:extLst>
          </p:nvPr>
        </p:nvGraphicFramePr>
        <p:xfrm>
          <a:off x="737419" y="1846217"/>
          <a:ext cx="9242323" cy="436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18" y="635634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009" y="568172"/>
            <a:ext cx="8522279" cy="58592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kommun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55009" y="1251751"/>
            <a:ext cx="10566134" cy="4483224"/>
          </a:xfrm>
        </p:spPr>
        <p:txBody>
          <a:bodyPr/>
          <a:lstStyle/>
          <a:p>
            <a:r>
              <a:rPr lang="sv-SE" sz="2000" dirty="0"/>
              <a:t>Det här är en sammanställning av några av er kommuns resultat.</a:t>
            </a: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resultatredovisningen visas först era resultatet på frågan om den sammantagna nöjdheten fördelat på kön, vem som svarat och regiform.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sista delen jämförs era resultat för i år med era resultat två tidigare år (2024 och 2023). </a:t>
            </a:r>
          </a:p>
          <a:p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/>
              <a:t>Enkäten och mer information om undersökningen finns på:</a:t>
            </a:r>
          </a:p>
          <a:p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respondenterna upplever trygghet och förtroende i det stöd de får. Fördelat på riket, län och kommun. "/>
          <p:cNvSpPr>
            <a:spLocks noGrp="1"/>
          </p:cNvSpPr>
          <p:nvPr>
            <p:ph type="title"/>
          </p:nvPr>
        </p:nvSpPr>
        <p:spPr>
          <a:xfrm>
            <a:off x="676023" y="657398"/>
            <a:ext cx="9651318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2773939"/>
              </p:ext>
            </p:extLst>
          </p:nvPr>
        </p:nvGraphicFramePr>
        <p:xfrm>
          <a:off x="676023" y="1887794"/>
          <a:ext cx="9431539" cy="441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356350"/>
            <a:ext cx="505780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9" y="614833"/>
            <a:ext cx="7108256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 och stadsdel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799192"/>
              </p:ext>
            </p:extLst>
          </p:nvPr>
        </p:nvGraphicFramePr>
        <p:xfrm>
          <a:off x="744850" y="1769806"/>
          <a:ext cx="9175897" cy="447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53764" y="6258182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nöjda respondenterna är med äldreboendet som helhet och om de vet var de kan framföra synpunkter eller klagomål. Fördelat på riket, län och kommun. "/>
          <p:cNvSpPr>
            <a:spLocks noGrp="1"/>
          </p:cNvSpPr>
          <p:nvPr>
            <p:ph type="title"/>
          </p:nvPr>
        </p:nvSpPr>
        <p:spPr>
          <a:xfrm>
            <a:off x="794010" y="695536"/>
            <a:ext cx="7489377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4701763"/>
              </p:ext>
            </p:extLst>
          </p:nvPr>
        </p:nvGraphicFramePr>
        <p:xfrm>
          <a:off x="794011" y="1946396"/>
          <a:ext cx="9313550" cy="421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1" y="6309355"/>
            <a:ext cx="5406273" cy="41212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479177"/>
            <a:ext cx="933484" cy="242298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101212"/>
            <a:ext cx="10363200" cy="1091381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2025, 2024 och 2023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090" y="639097"/>
            <a:ext cx="9273874" cy="445050"/>
          </a:xfrm>
        </p:spPr>
        <p:txBody>
          <a:bodyPr/>
          <a:lstStyle/>
          <a:p>
            <a:r>
              <a:rPr lang="sv-SE" dirty="0"/>
              <a:t>Boendemiljö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98090" y="1084148"/>
            <a:ext cx="9868310" cy="6168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2000" i="1" dirty="0"/>
          </a:p>
          <a:p>
            <a:pPr lvl="1"/>
            <a:endParaRPr lang="sv-SE" sz="2000" dirty="0"/>
          </a:p>
        </p:txBody>
      </p:sp>
      <p:graphicFrame>
        <p:nvGraphicFramePr>
          <p:cNvPr id="7" name="Diagram 24" descr="Diagrammet visar i vilken utsträckning respondenten trivs i sin boendemiljö. 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008031"/>
              </p:ext>
            </p:extLst>
          </p:nvPr>
        </p:nvGraphicFramePr>
        <p:xfrm>
          <a:off x="698090" y="1700982"/>
          <a:ext cx="9045678" cy="451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1383654E-B7A9-3830-42C6-5B838F2CF911}"/>
              </a:ext>
            </a:extLst>
          </p:cNvPr>
          <p:cNvSpPr txBox="1"/>
          <p:nvPr/>
        </p:nvSpPr>
        <p:spPr>
          <a:xfrm>
            <a:off x="835742" y="2246619"/>
            <a:ext cx="311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Trivs du med ditt rum eller lägenhet?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5742" y="3429000"/>
            <a:ext cx="311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det trivsamt i de gemensamma </a:t>
            </a:r>
          </a:p>
          <a:p>
            <a:r>
              <a:rPr lang="sv-SE" sz="1200" dirty="0"/>
              <a:t>utrymmena?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DACBE-224B-4898-CD96-A6C9FA0222C0}"/>
              </a:ext>
            </a:extLst>
          </p:cNvPr>
          <p:cNvSpPr txBox="1"/>
          <p:nvPr/>
        </p:nvSpPr>
        <p:spPr>
          <a:xfrm>
            <a:off x="835742" y="4754174"/>
            <a:ext cx="448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det trivsamt utomhus runt ditt boende?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98090" y="6224694"/>
            <a:ext cx="8320292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0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034" y="624365"/>
            <a:ext cx="7646278" cy="490133"/>
          </a:xfrm>
        </p:spPr>
        <p:txBody>
          <a:bodyPr/>
          <a:lstStyle/>
          <a:p>
            <a:r>
              <a:rPr lang="sv-SE" dirty="0"/>
              <a:t>Mat- och måltidsmiljö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64034" y="1114498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eller Ganska bra och Ja, alltid eller Oftast 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2000" i="1" dirty="0"/>
          </a:p>
        </p:txBody>
      </p:sp>
      <p:graphicFrame>
        <p:nvGraphicFramePr>
          <p:cNvPr id="7" name="Diagram 24" descr="Diagrammet visar hur respondenten bedömer maten och måltidsmiljön.  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87501"/>
              </p:ext>
            </p:extLst>
          </p:nvPr>
        </p:nvGraphicFramePr>
        <p:xfrm>
          <a:off x="648040" y="1747106"/>
          <a:ext cx="8958076" cy="470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732989" y="2707542"/>
            <a:ext cx="288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32989" y="4367506"/>
            <a:ext cx="287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Upplever du att måltiderna på ditt</a:t>
            </a:r>
            <a:br>
              <a:rPr lang="sv-SE" sz="1200" dirty="0"/>
            </a:br>
            <a:r>
              <a:rPr lang="sv-SE" sz="1200" dirty="0"/>
              <a:t>äldreboende är en trevlig stund på dagen?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48040" y="6454240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3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3867" y="592200"/>
            <a:ext cx="9119062" cy="511565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82991" y="1053308"/>
            <a:ext cx="9892533" cy="595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 och Mycket bra eller Ganska bra 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1600" dirty="0"/>
          </a:p>
        </p:txBody>
      </p:sp>
      <p:graphicFrame>
        <p:nvGraphicFramePr>
          <p:cNvPr id="7" name="Diagram 24" descr="Diagrammet visar om respondenten är nöjd med de aktiviteter som erbjuds och om möjligheterna att komma utomhus är bra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368799"/>
              </p:ext>
            </p:extLst>
          </p:nvPr>
        </p:nvGraphicFramePr>
        <p:xfrm>
          <a:off x="673867" y="1685916"/>
          <a:ext cx="9276378" cy="467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739227" y="2453923"/>
            <a:ext cx="302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med de</a:t>
            </a:r>
            <a:br>
              <a:rPr lang="sv-SE" sz="1200" dirty="0"/>
            </a:br>
            <a:r>
              <a:rPr lang="sv-SE" sz="1200" dirty="0"/>
              <a:t>aktiviteter som erbjuds på ditt äldreboende?</a:t>
            </a:r>
          </a:p>
          <a:p>
            <a:r>
              <a:rPr lang="sv-SE" sz="1200" i="1" dirty="0"/>
              <a:t>Mycket nöjd / Ganska nöjd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39227" y="4412112"/>
            <a:ext cx="28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möjligheterna att komma utomhus bra eller dåliga?</a:t>
            </a:r>
          </a:p>
          <a:p>
            <a:r>
              <a:rPr lang="sv-SE" sz="1200" i="1" dirty="0"/>
              <a:t>Mycket bra / Ganska bra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73867" y="6417563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65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379" y="601591"/>
            <a:ext cx="7646278" cy="466684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216310" y="1068275"/>
            <a:ext cx="6933183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Aft>
                <a:spcPts val="0"/>
              </a:spcAft>
            </a:pPr>
            <a:r>
              <a:rPr lang="sv-SE" sz="2000" i="1" dirty="0"/>
              <a:t>Positiva svar = Ja, alltid eller Oftast</a:t>
            </a:r>
            <a:br>
              <a:rPr lang="sv-SE" sz="2000" i="1" dirty="0"/>
            </a:br>
            <a:r>
              <a:rPr lang="sv-SE" sz="2000" i="1" dirty="0"/>
              <a:t>Andel positiva svar kommunen – jämfört med tidigare år</a:t>
            </a:r>
          </a:p>
          <a:p>
            <a:pPr lvl="1"/>
            <a:endParaRPr lang="sv-SE" sz="2000" dirty="0"/>
          </a:p>
        </p:txBody>
      </p:sp>
      <p:graphicFrame>
        <p:nvGraphicFramePr>
          <p:cNvPr id="8" name="Diagram 25" descr="Diagrammet visar hur respondenten bedömer hjälpens utförande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720906"/>
              </p:ext>
            </p:extLst>
          </p:nvPr>
        </p:nvGraphicFramePr>
        <p:xfrm>
          <a:off x="634540" y="1750423"/>
          <a:ext cx="9128892" cy="450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672749" y="2259147"/>
            <a:ext cx="302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ha tillräckligt med tid</a:t>
            </a:r>
            <a:br>
              <a:rPr lang="sv-SE" sz="1200" dirty="0"/>
            </a:br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76724" y="3471114"/>
            <a:ext cx="30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meddela dig i förväg om tillfälliga förändringar?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596395-95AD-4B3F-6EB2-795AE2FE964F}"/>
              </a:ext>
            </a:extLst>
          </p:cNvPr>
          <p:cNvSpPr txBox="1"/>
          <p:nvPr/>
        </p:nvSpPr>
        <p:spPr>
          <a:xfrm>
            <a:off x="709379" y="4683081"/>
            <a:ext cx="30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kunna påverka vid vilka tider du får hjälp?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3454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2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508" y="634528"/>
            <a:ext cx="7646278" cy="491860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Bemötande och inflytande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41508" y="1126388"/>
            <a:ext cx="7646278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eller Oftast</a:t>
            </a:r>
            <a:br>
              <a:rPr lang="sv-SE" sz="2000" b="1" dirty="0"/>
            </a:br>
            <a:r>
              <a:rPr lang="sv-SE" sz="2000" i="1" dirty="0"/>
              <a:t>Andel positiva svar i kommunen - jämfört med tidigare år</a:t>
            </a:r>
            <a:endParaRPr lang="sv-SE" sz="2000" dirty="0"/>
          </a:p>
        </p:txBody>
      </p:sp>
      <p:graphicFrame>
        <p:nvGraphicFramePr>
          <p:cNvPr id="8" name="Diagram 25" descr="Diagrammet visar hur respondenterna upplever personalens bemötande och sitt inflytande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776368"/>
              </p:ext>
            </p:extLst>
          </p:nvPr>
        </p:nvGraphicFramePr>
        <p:xfrm>
          <a:off x="641508" y="1799303"/>
          <a:ext cx="8885950" cy="455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724587" y="2608441"/>
            <a:ext cx="296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bemöta dig</a:t>
            </a:r>
            <a:br>
              <a:rPr lang="sv-SE" sz="1200" dirty="0"/>
            </a:br>
            <a:r>
              <a:rPr lang="sv-SE" sz="1200" dirty="0"/>
              <a:t>på ett bra sätt?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24587" y="4249559"/>
            <a:ext cx="29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ta hänsyn till dina</a:t>
            </a:r>
            <a:br>
              <a:rPr lang="sv-SE" sz="1200" dirty="0"/>
            </a:br>
            <a:r>
              <a:rPr lang="sv-SE" sz="1200" dirty="0"/>
              <a:t>åsikter och önskemål om hur hjälpen</a:t>
            </a:r>
            <a:br>
              <a:rPr lang="sv-SE" sz="1200" dirty="0"/>
            </a:br>
            <a:r>
              <a:rPr lang="sv-SE" sz="1200" dirty="0"/>
              <a:t>ska utföras?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1509" y="6295895"/>
            <a:ext cx="8376874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84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015" y="737106"/>
            <a:ext cx="7646278" cy="559406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Språk och kompetens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1014" y="1242326"/>
            <a:ext cx="7073953" cy="561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  <a:endParaRPr lang="sv-SE" sz="2000" dirty="0"/>
          </a:p>
        </p:txBody>
      </p:sp>
      <p:graphicFrame>
        <p:nvGraphicFramePr>
          <p:cNvPr id="8" name="Diagram 25" descr="Diagrammet visar hur respondenterna upplever språk och kompetens hos personal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04008"/>
              </p:ext>
            </p:extLst>
          </p:nvPr>
        </p:nvGraphicFramePr>
        <p:xfrm>
          <a:off x="841015" y="1864916"/>
          <a:ext cx="8854710" cy="450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867618" y="2657245"/>
            <a:ext cx="29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7618" y="4368298"/>
            <a:ext cx="29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Tycker du att personalen har den kunskap och kompetens som behövs för att göra sitt arbete på ditt boende?</a:t>
            </a:r>
          </a:p>
          <a:p>
            <a:r>
              <a:rPr lang="sv-SE" sz="1200" i="1" dirty="0"/>
              <a:t>Ja, alla / Ja, flertalet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841015" y="638066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09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268360"/>
            <a:ext cx="10363200" cy="1277707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1"/>
            <a:ext cx="121920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531" y="615502"/>
            <a:ext cx="7646278" cy="619767"/>
          </a:xfrm>
        </p:spPr>
        <p:txBody>
          <a:bodyPr/>
          <a:lstStyle/>
          <a:p>
            <a:r>
              <a:rPr lang="sv-SE" dirty="0"/>
              <a:t>Trygghet och förtroende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93531" y="1211662"/>
            <a:ext cx="9266546" cy="6197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tryggt eller Ganska tryggt och Ja, för alla eller Ja, för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respondenterna upplever trygghet och förtroende i det stöd de får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335176"/>
              </p:ext>
            </p:extLst>
          </p:nvPr>
        </p:nvGraphicFramePr>
        <p:xfrm>
          <a:off x="693531" y="2182761"/>
          <a:ext cx="9266546" cy="405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755774" y="2665900"/>
            <a:ext cx="289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på ditt äldreboende?</a:t>
            </a:r>
          </a:p>
          <a:p>
            <a:r>
              <a:rPr lang="sv-SE" sz="1200" i="1" dirty="0"/>
              <a:t>Mycket tryggt / Ganska tryggt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35156" y="4618200"/>
            <a:ext cx="28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på ditt äldreboende?</a:t>
            </a:r>
          </a:p>
          <a:p>
            <a:r>
              <a:rPr lang="sv-SE" sz="1200" i="1" dirty="0"/>
              <a:t>Ja, för alla / Ja, för flertalet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693531" y="6440129"/>
            <a:ext cx="8324851" cy="206477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5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3195" y="674378"/>
            <a:ext cx="7646278" cy="513411"/>
          </a:xfrm>
        </p:spPr>
        <p:txBody>
          <a:bodyPr/>
          <a:lstStyle/>
          <a:p>
            <a:r>
              <a:rPr lang="sv-SE" dirty="0"/>
              <a:t>Tillgänglighet</a:t>
            </a: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13195" y="1187789"/>
            <a:ext cx="7367528" cy="592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respondenterna upplever tillgänglighet till sjuksköterska, läkare och personal på boendet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13361"/>
              </p:ext>
            </p:extLst>
          </p:nvPr>
        </p:nvGraphicFramePr>
        <p:xfrm>
          <a:off x="713194" y="1828800"/>
          <a:ext cx="9266547" cy="447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6967" y="2371708"/>
            <a:ext cx="289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träffa sjuksköterska vid behov? </a:t>
            </a:r>
          </a:p>
          <a:p>
            <a:r>
              <a:rPr lang="sv-SE" sz="1200" i="1" dirty="0"/>
              <a:t>Mycket lätt / Ganska lätt  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713195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08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7755" y="727587"/>
            <a:ext cx="9254209" cy="525467"/>
          </a:xfrm>
        </p:spPr>
        <p:txBody>
          <a:bodyPr/>
          <a:lstStyle/>
          <a:p>
            <a:r>
              <a:rPr lang="sv-SE" dirty="0"/>
              <a:t>Hjälpen i sin helhet och synpunkter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17755" y="1283283"/>
            <a:ext cx="8975460" cy="588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nöjda respondenterna är med äldreboendet som helhet och om de vet var de kan framföra synpunkter eller klagomål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088189"/>
              </p:ext>
            </p:extLst>
          </p:nvPr>
        </p:nvGraphicFramePr>
        <p:xfrm>
          <a:off x="748644" y="1932733"/>
          <a:ext cx="9254209" cy="433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748644" y="2875001"/>
            <a:ext cx="288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ditt äldreboende?</a:t>
            </a:r>
          </a:p>
          <a:p>
            <a:r>
              <a:rPr lang="sv-SE" sz="1200" i="1" dirty="0"/>
              <a:t>Mycket nöjd / Ganska nöjd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48644" y="4493390"/>
            <a:ext cx="2894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717756" y="6295895"/>
            <a:ext cx="5260258" cy="42558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835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7377" y="1349584"/>
            <a:ext cx="9107348" cy="1141989"/>
          </a:xfrm>
        </p:spPr>
        <p:txBody>
          <a:bodyPr/>
          <a:lstStyle/>
          <a:p>
            <a:r>
              <a:rPr lang="sv-SE" sz="3200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2025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858296"/>
            <a:ext cx="8743104" cy="407055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2024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/>
              <a:t>Personer som enbart hade hemtjänstinsatser i form av matdistribution och/eller trygghetslarm, kvälls- natt- eller helginsats eller boendestöd ingick inte i undersökningen.</a:t>
            </a:r>
            <a:endParaRPr lang="sv-SE" sz="20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2025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828801"/>
            <a:ext cx="8335547" cy="400547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25 maj 2025.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 i Excelfiler samt i ett webbverktyg per län och kommun/stadsdel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6011" y="687601"/>
            <a:ext cx="8371277" cy="715315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906011" y="1518407"/>
            <a:ext cx="8943383" cy="4249193"/>
          </a:xfrm>
        </p:spPr>
        <p:txBody>
          <a:bodyPr/>
          <a:lstStyle/>
          <a:p>
            <a:r>
              <a:rPr lang="sv-SE" sz="2000"/>
              <a:t>Totalt i riket svarade 32 322 personer på årets enkät till äldre personer som bor på särskilt boende, vilket är 43,7 %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Söderköping svarade 36 personer, vilket är 40,4 % av de tillfrågade.</a:t>
            </a: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98614" y="6161161"/>
            <a:ext cx="8213039" cy="37775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sz="3200" dirty="0"/>
              <a:t>Vilka var kommunens deltagare? </a:t>
            </a:r>
          </a:p>
        </p:txBody>
      </p:sp>
      <p:graphicFrame>
        <p:nvGraphicFramePr>
          <p:cNvPr id="6" name="Chart 5" descr="Diagrammet visar könsfördelningen bland respondenterna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885003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en bland respondentern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529118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73788"/>
            <a:ext cx="5085485" cy="296682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834887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28339" y="1377954"/>
            <a:ext cx="720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056699"/>
              </p:ext>
            </p:extLst>
          </p:nvPr>
        </p:nvGraphicFramePr>
        <p:xfrm>
          <a:off x="1635653" y="1931922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638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854764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933720" y="1417257"/>
            <a:ext cx="811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76325"/>
              </p:ext>
            </p:extLst>
          </p:nvPr>
        </p:nvGraphicFramePr>
        <p:xfrm>
          <a:off x="983228" y="1897625"/>
          <a:ext cx="8239430" cy="427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28767" y="746853"/>
            <a:ext cx="9720000" cy="580913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58472" y="1217580"/>
            <a:ext cx="942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532687"/>
              </p:ext>
            </p:extLst>
          </p:nvPr>
        </p:nvGraphicFramePr>
        <p:xfrm>
          <a:off x="1238865" y="1797960"/>
          <a:ext cx="7233384" cy="455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5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619793"/>
            <a:ext cx="10363200" cy="496390"/>
          </a:xfrm>
        </p:spPr>
        <p:txBody>
          <a:bodyPr/>
          <a:lstStyle/>
          <a:p>
            <a:r>
              <a:rPr lang="sv-SE" sz="3200" dirty="0"/>
              <a:t>Resultatöversikt år 2025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608</TotalTime>
  <Words>2174</Words>
  <Application>Microsoft Office PowerPoint</Application>
  <PresentationFormat>Widescreen</PresentationFormat>
  <Paragraphs>271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Noto Sans</vt:lpstr>
      <vt:lpstr>SoS-tema</vt:lpstr>
      <vt:lpstr>    Vad tycker de äldre om äldreomsorgen? 2025 </vt:lpstr>
      <vt:lpstr>Resultat för er kommun</vt:lpstr>
      <vt:lpstr>Bakgrundsinformation om årets deltagare</vt:lpstr>
      <vt:lpstr>Hur många svarade?</vt:lpstr>
      <vt:lpstr>Vilka var kommunens deltagare? </vt:lpstr>
      <vt:lpstr>Självupplevd  hälsa?</vt:lpstr>
      <vt:lpstr>Besvär av ängslan, oro eller ångest</vt:lpstr>
      <vt:lpstr>Besvär av ensamhet </vt:lpstr>
      <vt:lpstr>Resultatöversikt år 2025</vt:lpstr>
      <vt:lpstr>Andel positiva svar</vt:lpstr>
      <vt:lpstr>Sammantagen nöjdhet fördelat på kön, vem som svarat och regiform</vt:lpstr>
      <vt:lpstr>Hur nöjd eller missnöjd är du sammantaget med ditt äldreboende? </vt:lpstr>
      <vt:lpstr>Några av kommunens resultat jämfört med länet och riket</vt:lpstr>
      <vt:lpstr>Boendemiljö Positiva svar = Ja Andel positiva svar i kommunen jämfört med länet och riket</vt:lpstr>
      <vt:lpstr>Mat och måltidsmiljö Positiva svar = Mycket bra eller Ganska bra och Ja, alltid eller Oftast Andel positiva svar i kommunen jämfört med länet och riket</vt:lpstr>
      <vt:lpstr>Aktiviteter och möjlighet att komma utomhus  Positiva svar = Mycket nöjd eller Ganska nöjd och Mycket bra eller Ganska bra Andel positiva svar i kommunen jämfört med länet och riket</vt:lpstr>
      <vt:lpstr>Hjälpens utförande  Positiva svar = Ja, alltid eller Oftast Andel positiva svar i kommunen jämfört med länet och riket  </vt:lpstr>
      <vt:lpstr>Bemötande och inflytande Positiva svar = Ja, alltid eller Oftast Andel positiva svar i kommunen jämfört med länet och riket</vt:lpstr>
      <vt:lpstr>Språk och kompetens Positiva svar = Ja, alla eller Ja, flertalet  Andel positiva svar i kommunen jämfört med länet och riket</vt:lpstr>
      <vt:lpstr>Trygghet och förtroende  Positiva svar = Mycket tryggt eller Ganska tryggt och Ja, för alla eller Ja, för flertalet Andel positiva svar i kommunen jämfört med länet och riket</vt:lpstr>
      <vt:lpstr>Tillgänglighet Positiva svar = Mycket lätt eller Ganska lätt Andel positiva svar i kommunen jämfört med länet och riket</vt:lpstr>
      <vt:lpstr>Hjälpen i sin helhet  och synpunkter Positiva svar = Mycket nöjd eller Ganska nöjd och Ja Andel positiva svar i kommunen jämfört med länet och riket</vt:lpstr>
      <vt:lpstr>Några jämförelser av kommunens resultat  åren 2025, 2024 och 2023</vt:lpstr>
      <vt:lpstr>Boendemiljö </vt:lpstr>
      <vt:lpstr>Mat- och måltidsmiljö </vt:lpstr>
      <vt:lpstr>Aktiviteter och möjlighet att komma utomhus </vt:lpstr>
      <vt:lpstr>Hjälpens utförande</vt:lpstr>
      <vt:lpstr>Bemötande och inflytande</vt:lpstr>
      <vt:lpstr>Språk och kompetens</vt:lpstr>
      <vt:lpstr>Trygghet och förtroende </vt:lpstr>
      <vt:lpstr>Tillgänglighet</vt:lpstr>
      <vt:lpstr>Hjälpen i sin helhet och synpunkter </vt:lpstr>
      <vt:lpstr>Om undersökningen</vt:lpstr>
      <vt:lpstr>Om undersökningen ”Vad tycker de äldre om äldreomsorgen?” 2025</vt:lpstr>
      <vt:lpstr>Mer om undersökningen ”Vad tycker de äldre om äldreomsorgen?” 2025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Andreas Gill</cp:lastModifiedBy>
  <cp:revision>95</cp:revision>
  <dcterms:created xsi:type="dcterms:W3CDTF">2024-07-02T12:38:40Z</dcterms:created>
  <dcterms:modified xsi:type="dcterms:W3CDTF">2025-06-30T13:00:54Z</dcterms:modified>
</cp:coreProperties>
</file>