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3"/>
  </p:notesMasterIdLst>
  <p:sldIdLst>
    <p:sldId id="256" r:id="rId3"/>
    <p:sldId id="259" r:id="rId4"/>
    <p:sldId id="279" r:id="rId5"/>
    <p:sldId id="280" r:id="rId6"/>
    <p:sldId id="466" r:id="rId7"/>
    <p:sldId id="467" r:id="rId8"/>
    <p:sldId id="468" r:id="rId9"/>
    <p:sldId id="469" r:id="rId10"/>
    <p:sldId id="283" r:id="rId11"/>
    <p:sldId id="305" r:id="rId12"/>
    <p:sldId id="376" r:id="rId13"/>
    <p:sldId id="470" r:id="rId14"/>
    <p:sldId id="462" r:id="rId15"/>
    <p:sldId id="471" r:id="rId16"/>
    <p:sldId id="472" r:id="rId17"/>
    <p:sldId id="473" r:id="rId18"/>
    <p:sldId id="474" r:id="rId19"/>
    <p:sldId id="296" r:id="rId20"/>
    <p:sldId id="475" r:id="rId21"/>
    <p:sldId id="282" r:id="rId22"/>
    <p:sldId id="476" r:id="rId23"/>
    <p:sldId id="477" r:id="rId24"/>
    <p:sldId id="478" r:id="rId25"/>
    <p:sldId id="479" r:id="rId26"/>
    <p:sldId id="480" r:id="rId27"/>
    <p:sldId id="481" r:id="rId28"/>
    <p:sldId id="324" r:id="rId29"/>
    <p:sldId id="464" r:id="rId30"/>
    <p:sldId id="325" r:id="rId31"/>
    <p:sldId id="258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DBF0F6"/>
    <a:srgbClr val="00385C"/>
    <a:srgbClr val="DBF2E8"/>
    <a:srgbClr val="F8F2E8"/>
    <a:srgbClr val="002E5C"/>
    <a:srgbClr val="002B45"/>
    <a:srgbClr val="005892"/>
    <a:srgbClr val="F6F2E8"/>
    <a:srgbClr val="00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3645" autoAdjust="0"/>
  </p:normalViewPr>
  <p:slideViewPr>
    <p:cSldViewPr snapToGrid="0">
      <p:cViewPr varScale="1">
        <p:scale>
          <a:sx n="114" d="100"/>
          <a:sy n="114" d="100"/>
        </p:scale>
        <p:origin x="12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63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173806004"/>
          <c:y val="0.39654812495167219"/>
          <c:w val="0.12326747557126262"/>
          <c:h val="0.23564313627053249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88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117008457558542"/>
              <c:y val="0.88701791934427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386500241053921"/>
          <c:y val="0.91097526790967653"/>
          <c:w val="0.71388406712581376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20</c:v>
                </c:pt>
                <c:pt idx="1">
                  <c:v>67</c:v>
                </c:pt>
                <c:pt idx="2">
                  <c:v>85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27</c:v>
                </c:pt>
                <c:pt idx="1">
                  <c:v>76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31</c:v>
                </c:pt>
                <c:pt idx="1">
                  <c:v>75</c:v>
                </c:pt>
                <c:pt idx="2">
                  <c:v>88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53991472182201"/>
              <c:y val="0.898116869437185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246464652036626"/>
          <c:y val="0.91395672211567835"/>
          <c:w val="0.72818663989441867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754546455349095"/>
          <c:y val="0.92801668070335708"/>
          <c:w val="0.73114780848641858"/>
          <c:h val="5.641960350879397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6863763143"/>
          <c:y val="5.1097449234054439E-2"/>
          <c:w val="0.46127223915228549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57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  <c:pt idx="0">
                  <c:v>53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  <c:pt idx="0">
                  <c:v>54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029777497687925"/>
          <c:y val="0.35445914989758986"/>
          <c:w val="7.6862189560896826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88979080340445"/>
          <c:y val="3.350302336371664E-2"/>
          <c:w val="0.44734974269308747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Hemtjänst!$B$2:$B$5</c:f>
              <c:numCache>
                <c:formatCode>General</c:formatCode>
                <c:ptCount val="4"/>
                <c:pt idx="0">
                  <c:v>42</c:v>
                </c:pt>
                <c:pt idx="1">
                  <c:v>84</c:v>
                </c:pt>
                <c:pt idx="2">
                  <c:v>74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49</c:v>
                </c:pt>
                <c:pt idx="1">
                  <c:v>89</c:v>
                </c:pt>
                <c:pt idx="2">
                  <c:v>76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49</c:v>
                </c:pt>
                <c:pt idx="1">
                  <c:v>79</c:v>
                </c:pt>
                <c:pt idx="2">
                  <c:v>73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1966675121242499"/>
          <c:w val="7.3976234266337149E-2"/>
          <c:h val="0.25367220429968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Hemtjänst!$B$2:$B$4</c:f>
              <c:numCache>
                <c:formatCode>General</c:formatCode>
                <c:ptCount val="3"/>
                <c:pt idx="0">
                  <c:v>85</c:v>
                </c:pt>
                <c:pt idx="1">
                  <c:v>48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94</c:v>
                </c:pt>
                <c:pt idx="1">
                  <c:v>47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84</c:v>
                </c:pt>
                <c:pt idx="1">
                  <c:v>39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228522515756149"/>
          <c:y val="0.33404527988913385"/>
          <c:w val="7.0162005442914968E-2"/>
          <c:h val="0.2395136511416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2658945771"/>
          <c:y val="6.7752170749528495E-2"/>
          <c:w val="0.46271282568994665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91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  <c:pt idx="0">
                  <c:v>85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478465046109869"/>
          <c:y val="0.35445914989758986"/>
          <c:w val="7.400855272859265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Säbo!$B$2:$B$5</c:f>
              <c:numCache>
                <c:formatCode>General</c:formatCode>
                <c:ptCount val="4"/>
                <c:pt idx="0">
                  <c:v>20</c:v>
                </c:pt>
                <c:pt idx="1">
                  <c:v>67</c:v>
                </c:pt>
                <c:pt idx="2">
                  <c:v>85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0">
                  <c:v>20</c:v>
                </c:pt>
                <c:pt idx="1">
                  <c:v>64</c:v>
                </c:pt>
                <c:pt idx="2">
                  <c:v>91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1">
                  <c:v>65</c:v>
                </c:pt>
                <c:pt idx="2">
                  <c:v>89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858347590795564"/>
              <c:y val="0.921854752477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2357496404665307"/>
          <c:y val="0.34083449471499006"/>
          <c:w val="7.6425035953346793E-2"/>
          <c:h val="0.2328556505379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16086211987427"/>
          <c:y val="7.3858651059633781E-2"/>
          <c:w val="0.48551456736759147"/>
          <c:h val="0.796129468124641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Säbo!$B$2:$B$2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Säbo!$C$2:$C$2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Säbo!$D$2:$D$2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460037718213371"/>
              <c:y val="0.9117185088064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202631092347741"/>
          <c:y val="0.36051531303973361"/>
          <c:w val="7.925464283491207E-2"/>
          <c:h val="0.23428169908440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21</c:v>
                </c:pt>
                <c:pt idx="1">
                  <c:v>55</c:v>
                </c:pt>
                <c:pt idx="2">
                  <c:v>63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05717175617808"/>
          <c:y val="0.21289522529441882"/>
          <c:w val="0.2395970431883683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0917239264094869E-2"/>
          <c:w val="0.48819769208493224"/>
          <c:h val="0.881319826807029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44</c:v>
                </c:pt>
                <c:pt idx="1">
                  <c:v>64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4852574910716"/>
          <c:y val="0.19116455479339819"/>
          <c:w val="0.27369297585677299"/>
          <c:h val="0.5348651769527773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48269083705506"/>
          <c:y val="4.3979467518144917E-2"/>
          <c:w val="0.48010862722119096"/>
          <c:h val="0.91553482034078382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86</c:v>
                </c:pt>
                <c:pt idx="1">
                  <c:v>53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9185801339653341"/>
          <c:y val="0.18870063378454777"/>
          <c:w val="0.21613687624656364"/>
          <c:h val="0.56609422899776496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13112259545969E-2"/>
          <c:y val="5.5057848786892537E-2"/>
          <c:w val="0.58696136725920589"/>
          <c:h val="0.8875091627888260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68</c:v>
                </c:pt>
                <c:pt idx="1">
                  <c:v>55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75630076627339"/>
          <c:y val="0.28177169747329511"/>
          <c:w val="0.1976587548945492"/>
          <c:h val="0.4300797511255619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811161889257311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54-4961-9D41-7E2587BC2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82</c:v>
                </c:pt>
                <c:pt idx="1">
                  <c:v>0</c:v>
                </c:pt>
                <c:pt idx="3">
                  <c:v>100</c:v>
                </c:pt>
                <c:pt idx="4">
                  <c:v>76</c:v>
                </c:pt>
                <c:pt idx="6">
                  <c:v>82</c:v>
                </c:pt>
                <c:pt idx="7">
                  <c:v>83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189483724380732"/>
              <c:y val="0.895363907233503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24581772312341"/>
          <c:y val="3.7671232876712986E-2"/>
          <c:w val="0.54310550442872951"/>
          <c:h val="0.8210022855114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57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61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799681350978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9129246027167285"/>
          <c:y val="0.92767898821650907"/>
          <c:w val="0.68168620441389116"/>
          <c:h val="5.039297920887898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40602658468796"/>
          <c:y val="3.4851518914577946E-2"/>
          <c:w val="0.53529603953092253"/>
          <c:h val="0.82011129448276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42</c:v>
                </c:pt>
                <c:pt idx="1">
                  <c:v>84</c:v>
                </c:pt>
                <c:pt idx="2">
                  <c:v>74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57</c:v>
                </c:pt>
                <c:pt idx="1">
                  <c:v>83</c:v>
                </c:pt>
                <c:pt idx="2">
                  <c:v>78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59</c:v>
                </c:pt>
                <c:pt idx="1">
                  <c:v>81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500052930464522"/>
              <c:y val="0.898117059228229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101391592056999"/>
          <c:y val="0.91655444928147944"/>
          <c:w val="0.70829084967101763"/>
          <c:h val="6.5679494419090684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80048804260009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48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</c:v>
                </c:pt>
                <c:pt idx="1">
                  <c:v>53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20994922634298"/>
              <c:y val="0.881152877641384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95249197437358"/>
          <c:y val="0.89216503768936917"/>
          <c:w val="0.73308071876083447"/>
          <c:h val="8.493237604322871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</cdr:x>
      <cdr:y>0.60598</cdr:y>
    </cdr:from>
    <cdr:to>
      <cdr:x>0.40404</cdr:x>
      <cdr:y>0.81992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4869" y="2353818"/>
          <a:ext cx="261708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0.02455</cdr:x>
      <cdr:y>0.1696</cdr:y>
    </cdr:from>
    <cdr:to>
      <cdr:x>0.40742</cdr:x>
      <cdr:y>0.3091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18284" y="777527"/>
          <a:ext cx="3404487" cy="6395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</a:t>
          </a:r>
        </a:p>
        <a:p xmlns:a="http://schemas.openxmlformats.org/drawingml/2006/main">
          <a:r>
            <a:rPr lang="sv-SE" sz="1200" dirty="0">
              <a:latin typeface="+mn-lt"/>
            </a:rPr>
            <a:t>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0.0187</cdr:x>
      <cdr:y>0.58363</cdr:y>
    </cdr:from>
    <cdr:to>
      <cdr:x>0.41357</cdr:x>
      <cdr:y>0.77221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64827" y="2631058"/>
          <a:ext cx="3481135" cy="850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  <a:latin typeface="+mn-lt"/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alla / Ja, flertalet</a:t>
          </a:r>
        </a:p>
      </cdr:txBody>
    </cdr:sp>
  </cdr:relSizeAnchor>
  <cdr:relSizeAnchor xmlns:cdr="http://schemas.openxmlformats.org/drawingml/2006/chartDrawing">
    <cdr:from>
      <cdr:x>0.01482</cdr:x>
      <cdr:y>0.16</cdr:y>
    </cdr:from>
    <cdr:to>
      <cdr:x>0.37804</cdr:x>
      <cdr:y>0.35065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30652" y="721277"/>
          <a:ext cx="3202111" cy="8594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Pratar och förstår hemtjänstpersonalen svenska tillräckligt bra för att ni ska förstå varandra?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alla / Ja, flertalet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0.02409</cdr:x>
      <cdr:y>0.25161</cdr:y>
    </cdr:from>
    <cdr:to>
      <cdr:x>0.42008</cdr:x>
      <cdr:y>0.4153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23551" y="933070"/>
          <a:ext cx="3674995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0.02094</cdr:x>
      <cdr:y>0.44952</cdr:y>
    </cdr:from>
    <cdr:to>
      <cdr:x>0.42229</cdr:x>
      <cdr:y>0.65998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94368" y="1666998"/>
          <a:ext cx="3724739" cy="780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0.01699</cdr:x>
      <cdr:y>0.63105</cdr:y>
    </cdr:from>
    <cdr:to>
      <cdr:x>0.40978</cdr:x>
      <cdr:y>0.88827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7641" y="2340171"/>
          <a:ext cx="3645298" cy="953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0.02245</cdr:x>
      <cdr:y>0.04975</cdr:y>
    </cdr:from>
    <cdr:to>
      <cdr:x>0.41798</cdr:x>
      <cdr:y>0.21344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8382" y="184489"/>
          <a:ext cx="3670726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0.0253</cdr:x>
      <cdr:y>0.33708</cdr:y>
    </cdr:from>
    <cdr:to>
      <cdr:x>0.4033</cdr:x>
      <cdr:y>0.48758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6055" y="1275278"/>
          <a:ext cx="2630729" cy="569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0.03216</cdr:x>
      <cdr:y>0.07246</cdr:y>
    </cdr:from>
    <cdr:to>
      <cdr:x>0.41391</cdr:x>
      <cdr:y>0.22296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4683" y="330990"/>
          <a:ext cx="3379235" cy="6874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0.02563</cdr:x>
      <cdr:y>0.61056</cdr:y>
    </cdr:from>
    <cdr:to>
      <cdr:x>0.40363</cdr:x>
      <cdr:y>0.84171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226903" y="2789035"/>
          <a:ext cx="3346040" cy="10558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592563"/>
          <a:ext cx="3650125" cy="862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0.49375</cdr:y>
    </cdr:from>
    <cdr:to>
      <cdr:x>0.42626</cdr:x>
      <cdr:y>0.65919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103175"/>
          <a:ext cx="3650126" cy="7047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0.03169</cdr:x>
      <cdr:y>0.54686</cdr:y>
    </cdr:from>
    <cdr:to>
      <cdr:x>0.41653</cdr:x>
      <cdr:y>0.73544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73259" y="2409816"/>
          <a:ext cx="33184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0.03193</cdr:x>
      <cdr:y>0.14312</cdr:y>
    </cdr:from>
    <cdr:to>
      <cdr:x>0.39514</cdr:x>
      <cdr:y>0.28979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75329" y="630678"/>
          <a:ext cx="313191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0.37635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220643" y="1186834"/>
          <a:ext cx="32306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komma på avtalad tid?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0.81496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96909" y="2923393"/>
          <a:ext cx="304578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0.61043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22607" y="2027496"/>
          <a:ext cx="314955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0.21312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44622" y="287171"/>
          <a:ext cx="303309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Hur tycker du att personalen utför sina arbetsuppgifter?</a:t>
          </a:r>
        </a:p>
        <a:p xmlns:a="http://schemas.openxmlformats.org/drawingml/2006/main">
          <a:r>
            <a:rPr lang="sv-SE" sz="1200" i="1" dirty="0">
              <a:latin typeface="+mn-lt"/>
            </a:rPr>
            <a:t>Mycket bra /Ganska bra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0.25726</cdr:y>
    </cdr:to>
    <cdr:sp macro="" textlink="">
      <cdr:nvSpPr>
        <cdr:cNvPr id="2" name="textruta 3" descr="Diagrammet visar hur respondenterna upplever personalens bemötande och sitt inflytande. Fördelat på riket, län och kommun. "/>
        <cdr:cNvSpPr txBox="1"/>
      </cdr:nvSpPr>
      <cdr:spPr>
        <a:xfrm xmlns:a="http://schemas.openxmlformats.org/drawingml/2006/main">
          <a:off x="198756" y="366684"/>
          <a:ext cx="310897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0.48979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213615" y="1575325"/>
          <a:ext cx="303643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du kunna påverka vid vilka tider personalen kommer?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0.79945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202429" y="2795261"/>
          <a:ext cx="311932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2025-08-11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59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7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2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8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5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0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2250141"/>
            <a:ext cx="9180000" cy="1685364"/>
          </a:xfrm>
        </p:spPr>
        <p:txBody>
          <a:bodyPr/>
          <a:lstStyle/>
          <a:p>
            <a:r>
              <a:rPr lang="sv-SE" dirty="0"/>
              <a:t>Vad tycker de äldre om äldreomsorgen? 2025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410634"/>
            <a:ext cx="9180000" cy="1313365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Söderköping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positiva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349405"/>
            <a:ext cx="8538036" cy="4418196"/>
          </a:xfrm>
        </p:spPr>
        <p:txBody>
          <a:bodyPr/>
          <a:lstStyle/>
          <a:p>
            <a:pPr lvl="0"/>
            <a:r>
              <a:rPr lang="sv-SE" sz="2000" dirty="0"/>
              <a:t>Resultaten som redovisas i denna presentation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2025”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9394" y="949103"/>
            <a:ext cx="7982730" cy="1199478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1754" y="592247"/>
            <a:ext cx="9452246" cy="9360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Hur nöjd eller missnöjd är du sammantaget med den hemtjänst du har?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07288" y="1558117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61869"/>
              </p:ext>
            </p:extLst>
          </p:nvPr>
        </p:nvGraphicFramePr>
        <p:xfrm>
          <a:off x="707288" y="2145129"/>
          <a:ext cx="8777180" cy="42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8927" y="2480652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3113214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408068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951191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8927" y="4468733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175199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467125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707289" y="6295895"/>
            <a:ext cx="8311094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3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6332" y="1317812"/>
            <a:ext cx="8025800" cy="1054527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628053"/>
            <a:ext cx="7698711" cy="451717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2000" i="1" dirty="0">
                <a:latin typeface="+mn-lt"/>
              </a:rPr>
            </a:br>
            <a:br>
              <a:rPr lang="sv-SE" sz="2000" dirty="0">
                <a:latin typeface="+mn-lt"/>
              </a:rPr>
            </a:br>
            <a:endParaRPr lang="sv-SE" sz="20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0614162"/>
              </p:ext>
            </p:extLst>
          </p:nvPr>
        </p:nvGraphicFramePr>
        <p:xfrm>
          <a:off x="689727" y="1828800"/>
          <a:ext cx="8892018" cy="447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16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539999"/>
            <a:ext cx="9720000" cy="1126875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Platshållare för innehåll 6" descr="Diagrammet visar hur respondenterna upplever hjälpens utför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6581048"/>
              </p:ext>
            </p:extLst>
          </p:nvPr>
        </p:nvGraphicFramePr>
        <p:xfrm>
          <a:off x="636890" y="1741250"/>
          <a:ext cx="8974038" cy="45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356350"/>
            <a:ext cx="56529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20060" y="558478"/>
            <a:ext cx="7698711" cy="1087251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7188080"/>
              </p:ext>
            </p:extLst>
          </p:nvPr>
        </p:nvGraphicFramePr>
        <p:xfrm>
          <a:off x="720060" y="1731523"/>
          <a:ext cx="8851957" cy="456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20060" y="6356350"/>
            <a:ext cx="80942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1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00391" y="612843"/>
            <a:ext cx="8584897" cy="1136271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3824785"/>
              </p:ext>
            </p:extLst>
          </p:nvPr>
        </p:nvGraphicFramePr>
        <p:xfrm>
          <a:off x="700391" y="1749114"/>
          <a:ext cx="8925389" cy="457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391" y="2782669"/>
            <a:ext cx="353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00391" y="6295895"/>
            <a:ext cx="8317992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390335"/>
            <a:ext cx="933484" cy="36512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24232" y="452572"/>
            <a:ext cx="8912198" cy="1436332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eller Ganska tryggt, Ja, för alla eller Ja, för flertalet, Mycket eller Ganska lätt och Ja, ofta 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0256671"/>
              </p:ext>
            </p:extLst>
          </p:nvPr>
        </p:nvGraphicFramePr>
        <p:xfrm>
          <a:off x="924232" y="1968136"/>
          <a:ext cx="8701548" cy="443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2287384"/>
            <a:ext cx="330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3211718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983226" y="6454240"/>
            <a:ext cx="8035156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454240"/>
            <a:ext cx="933484" cy="26723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5" y="687421"/>
            <a:ext cx="8337379" cy="509081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2101840"/>
              </p:ext>
            </p:extLst>
          </p:nvPr>
        </p:nvGraphicFramePr>
        <p:xfrm>
          <a:off x="678425" y="1881051"/>
          <a:ext cx="8947355" cy="441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9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974671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(2024 och 2023). </a:t>
            </a:r>
            <a:br>
              <a:rPr lang="sv-SE" sz="2000" dirty="0">
                <a:solidFill>
                  <a:srgbClr val="002B45"/>
                </a:solidFill>
              </a:rPr>
            </a:br>
            <a:endParaRPr lang="sv-SE" sz="2000" dirty="0">
              <a:solidFill>
                <a:srgbClr val="002B45"/>
              </a:solidFill>
            </a:endParaRPr>
          </a:p>
          <a:p>
            <a:r>
              <a:rPr lang="sv-SE" sz="2000" dirty="0"/>
              <a:t>Enkäten och mer information om undersökningen finns på:</a:t>
            </a: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295400"/>
            <a:ext cx="10363200" cy="1104900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2025, 2024 och 2023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87031" y="670274"/>
            <a:ext cx="8213570" cy="523743"/>
          </a:xfrm>
        </p:spPr>
        <p:txBody>
          <a:bodyPr/>
          <a:lstStyle/>
          <a:p>
            <a:r>
              <a:rPr lang="sv-SE" dirty="0"/>
              <a:t>Kontakter med kommunen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8161" y="1096127"/>
            <a:ext cx="7412723" cy="58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dirty="0"/>
            </a:br>
            <a:r>
              <a:rPr lang="sv-SE" sz="2000" i="1" dirty="0"/>
              <a:t>Andel positiva svar i </a:t>
            </a:r>
            <a:r>
              <a:rPr lang="sv-SE" sz="2000" i="1" dirty="0">
                <a:solidFill>
                  <a:srgbClr val="017CC1"/>
                </a:solidFill>
              </a:rPr>
              <a:t>komm</a:t>
            </a:r>
            <a:r>
              <a:rPr lang="sv-SE" sz="2000" i="1" dirty="0"/>
              <a:t>unen - jämfört med tidigare år</a:t>
            </a:r>
          </a:p>
        </p:txBody>
      </p:sp>
      <p:graphicFrame>
        <p:nvGraphicFramePr>
          <p:cNvPr id="14" name="Chart 13" descr="Diagrammet visar hur respondenterna upplever sina kontakter med kommunen. 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54260"/>
              </p:ext>
            </p:extLst>
          </p:nvPr>
        </p:nvGraphicFramePr>
        <p:xfrm>
          <a:off x="808161" y="1754909"/>
          <a:ext cx="8987592" cy="45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87031" y="6356349"/>
            <a:ext cx="823135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58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583661" y="573933"/>
            <a:ext cx="9430212" cy="478325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583661" y="1052258"/>
            <a:ext cx="8701625" cy="589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eller Ganska bra och Ja, alltid eller Oftast 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hjälpens utför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45967"/>
              </p:ext>
            </p:extLst>
          </p:nvPr>
        </p:nvGraphicFramePr>
        <p:xfrm>
          <a:off x="583661" y="1706879"/>
          <a:ext cx="8992957" cy="457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583661" y="6356350"/>
            <a:ext cx="8424889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17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44676" y="627805"/>
            <a:ext cx="8916809" cy="52374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44677" y="1079770"/>
            <a:ext cx="8540610" cy="531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personalens bemötande och sitt inflyt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901096"/>
              </p:ext>
            </p:extLst>
          </p:nvPr>
        </p:nvGraphicFramePr>
        <p:xfrm>
          <a:off x="744676" y="1687073"/>
          <a:ext cx="8822111" cy="462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44677" y="6295895"/>
            <a:ext cx="8273706" cy="55068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42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70552" y="670274"/>
            <a:ext cx="8514735" cy="523743"/>
          </a:xfrm>
        </p:spPr>
        <p:txBody>
          <a:bodyPr/>
          <a:lstStyle/>
          <a:p>
            <a:r>
              <a:rPr lang="sv-SE" dirty="0"/>
              <a:t>Språk och kompetens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70553" y="1194017"/>
            <a:ext cx="7713888" cy="526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språk och kompetens hos personal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941975"/>
              </p:ext>
            </p:extLst>
          </p:nvPr>
        </p:nvGraphicFramePr>
        <p:xfrm>
          <a:off x="770553" y="1848255"/>
          <a:ext cx="8815900" cy="450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70553" y="6356349"/>
            <a:ext cx="824783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0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45574" y="672941"/>
            <a:ext cx="9126390" cy="513523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5574" y="1150404"/>
            <a:ext cx="8847643" cy="947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eller Ganska tryggt, Ja, för alla eller Ja, för flertalet , Mycket eller Ganska lätt och Ja, ofta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respondenterna upplever trygghet, förtroende och tillgänglighet i det stöd de får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550933"/>
              </p:ext>
            </p:extLst>
          </p:nvPr>
        </p:nvGraphicFramePr>
        <p:xfrm>
          <a:off x="845574" y="2071991"/>
          <a:ext cx="8531890" cy="420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4047627"/>
            <a:ext cx="29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kontakt</a:t>
            </a:r>
            <a:br>
              <a:rPr lang="sv-SE" sz="1200" dirty="0"/>
            </a:br>
            <a:r>
              <a:rPr lang="sv-SE" sz="1200" dirty="0"/>
              <a:t>med hemtjänstpersonal vid behov?</a:t>
            </a:r>
            <a:br>
              <a:rPr lang="sv-SE" sz="1200" dirty="0"/>
            </a:br>
            <a:r>
              <a:rPr lang="sv-SE" sz="1200" i="1" dirty="0"/>
              <a:t>Mycket lätt / Ganska lätt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1204AA-1143-F0AD-BE97-069DB1C8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4940400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träffa din fasta omsorgskontakt i hemtjänsten??</a:t>
            </a:r>
            <a:br>
              <a:rPr lang="sv-SE" sz="1200" dirty="0"/>
            </a:br>
            <a:r>
              <a:rPr lang="sv-SE" sz="1200" i="1" dirty="0"/>
              <a:t>Ja, ofta</a:t>
            </a:r>
          </a:p>
        </p:txBody>
      </p:sp>
      <p:sp>
        <p:nvSpPr>
          <p:cNvPr id="5" name="textrut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2" y="3154938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6" name="textrut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2262165"/>
            <a:ext cx="318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45574" y="6366387"/>
            <a:ext cx="5406273" cy="35508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8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07397" y="707923"/>
            <a:ext cx="9164568" cy="55060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7397" y="1234933"/>
            <a:ext cx="8739487" cy="662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nöjd, Ganska nöjd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nöjda eller missnöjda respondenterna är med den hemtjänst dom har som helhet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726464"/>
              </p:ext>
            </p:extLst>
          </p:nvPr>
        </p:nvGraphicFramePr>
        <p:xfrm>
          <a:off x="807396" y="1897237"/>
          <a:ext cx="8531157" cy="44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839" y="3429000"/>
            <a:ext cx="258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den hemtjänst du har?</a:t>
            </a:r>
            <a:br>
              <a:rPr lang="sv-SE" sz="1200" dirty="0"/>
            </a:br>
            <a:r>
              <a:rPr lang="sv-SE" sz="12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07397" y="6356349"/>
            <a:ext cx="8210986" cy="3651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172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438275"/>
            <a:ext cx="9107348" cy="814759"/>
          </a:xfrm>
        </p:spPr>
        <p:txBody>
          <a:bodyPr/>
          <a:lstStyle/>
          <a:p>
            <a:r>
              <a:rPr lang="sv-SE" sz="3200" dirty="0"/>
              <a:t>Om</a:t>
            </a:r>
            <a:r>
              <a:rPr lang="sv-SE" sz="3000" dirty="0"/>
              <a:t>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2025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695450"/>
            <a:ext cx="8743104" cy="383449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2024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/>
              <a:t>Personer som enbart hade hemtjänstinsatser i form av matdistribution och/eller trygghetslarm, kvälls- natt- eller helginsats eller boendestöd ingick inte i undersökningen.</a:t>
            </a:r>
            <a:endParaRPr lang="sv-SE" sz="20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2025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1578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25 maj 2025.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 i Excelfiler samt i ett webbverktyg per län och kommun/stadsdel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693313" y="1122361"/>
            <a:ext cx="9334122" cy="666750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725556"/>
            <a:ext cx="8208371" cy="636519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8" y="1497874"/>
            <a:ext cx="8754352" cy="4269726"/>
          </a:xfrm>
        </p:spPr>
        <p:txBody>
          <a:bodyPr/>
          <a:lstStyle/>
          <a:p>
            <a:r>
              <a:rPr lang="sv-SE" sz="2000"/>
              <a:t>Totalt i riket svarade 83 401 personer på årets enkät för äldre personer med hemtjänst, vilket är 56,3 %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Söderköping svarade 145 personer, vilket är 59,4 % av de tillfrågade.</a:t>
            </a:r>
            <a:endParaRPr lang="sv-SE" sz="2400" dirty="0"/>
          </a:p>
        </p:txBody>
      </p:sp>
      <p:sp>
        <p:nvSpPr>
          <p:cNvPr id="7" name="Platshållare för bild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9258" y="6219346"/>
            <a:ext cx="933484" cy="502129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sidfot 3">
            <a:extLst>
              <a:ext uri="{FF2B5EF4-FFF2-40B4-BE49-F238E27FC236}">
                <a16:creationId xmlns:a16="http://schemas.microsoft.com/office/drawing/2014/main" id="{993F7954-9222-EE31-1FF9-27D89687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165" y="6287847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dirty="0"/>
              <a:t>Vilka var kommunens deltagare? </a:t>
            </a:r>
          </a:p>
        </p:txBody>
      </p:sp>
      <p:graphicFrame>
        <p:nvGraphicFramePr>
          <p:cNvPr id="6" name="Chart 5" descr="Diagrammet visar fördelning mellan kön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6041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294331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842682"/>
            <a:ext cx="8987056" cy="481532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89492" y="1388855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93659"/>
              </p:ext>
            </p:extLst>
          </p:nvPr>
        </p:nvGraphicFramePr>
        <p:xfrm>
          <a:off x="1561105" y="1867280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65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04875" y="1428911"/>
            <a:ext cx="819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528915"/>
              </p:ext>
            </p:extLst>
          </p:nvPr>
        </p:nvGraphicFramePr>
        <p:xfrm>
          <a:off x="983227" y="1933650"/>
          <a:ext cx="8256494" cy="432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5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89727" y="679269"/>
            <a:ext cx="9720000" cy="531652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90330" y="1190768"/>
            <a:ext cx="94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665"/>
              </p:ext>
            </p:extLst>
          </p:nvPr>
        </p:nvGraphicFramePr>
        <p:xfrm>
          <a:off x="1423291" y="1625262"/>
          <a:ext cx="7200756" cy="471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6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619250"/>
            <a:ext cx="10363200" cy="505641"/>
          </a:xfrm>
        </p:spPr>
        <p:txBody>
          <a:bodyPr/>
          <a:lstStyle/>
          <a:p>
            <a:r>
              <a:rPr lang="sv-SE" sz="3200" dirty="0"/>
              <a:t>Resultatöversikt år 2025</a:t>
            </a:r>
          </a:p>
        </p:txBody>
      </p:sp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1339</TotalTime>
  <Words>1777</Words>
  <Application>Microsoft Office PowerPoint</Application>
  <PresentationFormat>Widescreen</PresentationFormat>
  <Paragraphs>192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2025</vt:lpstr>
      <vt:lpstr>Resultat för er kommun</vt:lpstr>
      <vt:lpstr>Bakgrundsinformation om årets deltagare</vt:lpstr>
      <vt:lpstr>Hur många svarade?</vt:lpstr>
      <vt:lpstr>Vilka var kommunens deltagare? </vt:lpstr>
      <vt:lpstr>Självupplevd  hälsa</vt:lpstr>
      <vt:lpstr>Besvär av ängslan, oro eller ångest</vt:lpstr>
      <vt:lpstr>Besvär av ensamhet </vt:lpstr>
      <vt:lpstr>Resultatöversikt år 2025</vt:lpstr>
      <vt:lpstr>Andel positiva svar</vt:lpstr>
      <vt:lpstr>Sammantagen nöjdhet fördelat på kön, vem som svarat och regiform</vt:lpstr>
      <vt:lpstr>Hur nöjd eller missnöjd är du sammantaget med den hemtjänst du har?  </vt:lpstr>
      <vt:lpstr>Några av kommunens resultat jämfört med länet och riket</vt:lpstr>
      <vt:lpstr>Kontakter med kommunen Positiva svar = Ja Andel positiva svar i kommunen jämfört med länet och riket  </vt:lpstr>
      <vt:lpstr>Hjälpens utförande Positiva svar = Mycket bra eller Ganska bra och Ja, alltid eller Oftast Andel positiva svar i kommunen jämfört med länet och riket</vt:lpstr>
      <vt:lpstr>Bemötande och inflytande  Positiva svar = Ja, alltid eller Oftast  Andel positiva svar i kommunen jämfört med länet och riket</vt:lpstr>
      <vt:lpstr>Språk och kompetens Positiva svar = Ja, alla eller Ja, flertalet  Andel positiva svar i kommunen jämfört med länet och riket</vt:lpstr>
      <vt:lpstr>Trygghet, förtroende och tillgänglighet Positiva svar = Mycket eller Ganska tryggt, Ja, för alla eller Ja, för flertalet, Mycket eller Ganska lätt och Ja, ofta    Andel positiva svar i kommunen jämfört med länet och riket</vt:lpstr>
      <vt:lpstr>Hemtjänsten i sin helhet Positiva svar = Mycket nöjd eller Ganska nöjd Andel positiva svar i kommunen jämfört med länet och riket</vt:lpstr>
      <vt:lpstr>Några jämförelser av kommunens resultat  åren 2025, 2024 och 2023</vt:lpstr>
      <vt:lpstr>Kontakter med kommunen</vt:lpstr>
      <vt:lpstr>Hjälpens utförande</vt:lpstr>
      <vt:lpstr>Bemötande och inflytande  </vt:lpstr>
      <vt:lpstr>Språk och kompetens</vt:lpstr>
      <vt:lpstr>Trygghet, förtroende och tillgänglighet </vt:lpstr>
      <vt:lpstr>Hemtjänsten i sin helhet </vt:lpstr>
      <vt:lpstr>Om undersökningen</vt:lpstr>
      <vt:lpstr>Om undersökningen ”Vad tycker de äldre om äldreomsorgen?” 2025</vt:lpstr>
      <vt:lpstr>Mer om undersökningen ”Vad tycker de äldre om äldreomsorgen?” 2025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Andreas Gill</cp:lastModifiedBy>
  <cp:revision>143</cp:revision>
  <dcterms:created xsi:type="dcterms:W3CDTF">2024-06-28T10:22:15Z</dcterms:created>
  <dcterms:modified xsi:type="dcterms:W3CDTF">2025-08-11T10:34:00Z</dcterms:modified>
</cp:coreProperties>
</file>