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84" r:id="rId2"/>
    <p:sldId id="658" r:id="rId3"/>
    <p:sldId id="351" r:id="rId4"/>
    <p:sldId id="291" r:id="rId5"/>
    <p:sldId id="290" r:id="rId6"/>
    <p:sldId id="656" r:id="rId7"/>
  </p:sldIdLst>
  <p:sldSz cx="9144000" cy="6858000" type="screen4x3"/>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45"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4C8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54" autoAdjust="0"/>
    <p:restoredTop sz="77261" autoAdjust="0"/>
  </p:normalViewPr>
  <p:slideViewPr>
    <p:cSldViewPr snapToGrid="0" snapToObjects="1" showGuides="1">
      <p:cViewPr varScale="1">
        <p:scale>
          <a:sx n="52" d="100"/>
          <a:sy n="52" d="100"/>
        </p:scale>
        <p:origin x="1536" y="52"/>
      </p:cViewPr>
      <p:guideLst>
        <p:guide orient="horz" pos="845"/>
        <p:guide pos="2880"/>
      </p:guideLst>
    </p:cSldViewPr>
  </p:slideViewPr>
  <p:notesTextViewPr>
    <p:cViewPr>
      <p:scale>
        <a:sx n="100" d="100"/>
        <a:sy n="100" d="100"/>
      </p:scale>
      <p:origin x="0" y="0"/>
    </p:cViewPr>
  </p:notesTextViewPr>
  <p:notesViewPr>
    <p:cSldViewPr snapToGrid="0" snapToObjects="1">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722EF6-1DC8-43EB-B149-B74CE7184B5F}" type="datetimeFigureOut">
              <a:rPr lang="sv-SE" smtClean="0"/>
              <a:t>2023-03-20</a:t>
            </a:fld>
            <a:endParaRPr lang="sv-SE"/>
          </a:p>
        </p:txBody>
      </p:sp>
      <p:sp>
        <p:nvSpPr>
          <p:cNvPr id="4" name="Platshållare för bildobjekt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50C769-D86E-4ECC-8879-FA6486420682}" type="slidenum">
              <a:rPr lang="sv-SE" smtClean="0"/>
              <a:t>‹#›</a:t>
            </a:fld>
            <a:endParaRPr lang="sv-SE"/>
          </a:p>
        </p:txBody>
      </p:sp>
    </p:spTree>
    <p:extLst>
      <p:ext uri="{BB962C8B-B14F-4D97-AF65-F5344CB8AC3E}">
        <p14:creationId xmlns:p14="http://schemas.microsoft.com/office/powerpoint/2010/main" val="3845565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här är del 1 i den lokala utbildningen i Söderköping. Del ett kommer att behandla skillnaden mellan ett behovsinriktat tankesätt och insatsstyrd verksamhet. Jag som pratar heter Fredrika Billborn och är sakkunnig i Söderköpings kommun. </a:t>
            </a:r>
          </a:p>
        </p:txBody>
      </p:sp>
      <p:sp>
        <p:nvSpPr>
          <p:cNvPr id="4" name="Platshållare för bildnummer 3"/>
          <p:cNvSpPr>
            <a:spLocks noGrp="1"/>
          </p:cNvSpPr>
          <p:nvPr>
            <p:ph type="sldNum" sz="quarter" idx="5"/>
          </p:nvPr>
        </p:nvSpPr>
        <p:spPr/>
        <p:txBody>
          <a:bodyPr/>
          <a:lstStyle/>
          <a:p>
            <a:fld id="{D650C769-D86E-4ECC-8879-FA6486420682}" type="slidenum">
              <a:rPr lang="sv-SE" smtClean="0"/>
              <a:t>1</a:t>
            </a:fld>
            <a:endParaRPr lang="sv-SE"/>
          </a:p>
        </p:txBody>
      </p:sp>
    </p:spTree>
    <p:extLst>
      <p:ext uri="{BB962C8B-B14F-4D97-AF65-F5344CB8AC3E}">
        <p14:creationId xmlns:p14="http://schemas.microsoft.com/office/powerpoint/2010/main" val="422712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introduktionsdelen av den lokala utbildningen gick vi kort igenom skillnaden mellan ett behovsinriktat arbetssätt och en insatsstyrd verksamhet. </a:t>
            </a:r>
            <a:r>
              <a:rPr lang="sv-SE" strike="noStrike" dirty="0"/>
              <a:t>I det kommande två bilderna kommer vi gå igenom vad det mer ingående innebär.</a:t>
            </a:r>
          </a:p>
          <a:p>
            <a:endParaRPr lang="sv-SE" dirty="0"/>
          </a:p>
          <a:p>
            <a:pPr marL="0" indent="0">
              <a:buFont typeface="Arial"/>
              <a:buNone/>
            </a:pPr>
            <a:endParaRPr lang="en-US" dirty="0">
              <a:solidFill>
                <a:srgbClr val="FF0000"/>
              </a:solidFill>
            </a:endParaRPr>
          </a:p>
          <a:p>
            <a:endParaRPr lang="sv-S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3</a:t>
            </a:fld>
            <a:endParaRPr lang="sv-SE"/>
          </a:p>
        </p:txBody>
      </p:sp>
    </p:spTree>
    <p:extLst>
      <p:ext uri="{BB962C8B-B14F-4D97-AF65-F5344CB8AC3E}">
        <p14:creationId xmlns:p14="http://schemas.microsoft.com/office/powerpoint/2010/main" val="3959318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i="0" dirty="0"/>
              <a:t>I en insatsstyrd verksamhet får den enskilde de insatser som finns i kommunen. Det finns en ”lista” med insatser som hen kan bedömas ha rätt till. Det görs alltså ingen mer detaljerad kartläggning vad den enskilde själv kan och inte kan.</a:t>
            </a:r>
          </a:p>
          <a:p>
            <a:r>
              <a:rPr lang="sv-SE" i="0" dirty="0"/>
              <a:t>Kort innebär det att man försöker få individen att passa in i förutbestämd utformning av insatser i den befintliga organisationen. Det påverkar både handläggningen och utförarnas planering av genomförandet.</a:t>
            </a:r>
          </a:p>
          <a:p>
            <a:r>
              <a:rPr lang="sv-SE" i="0" dirty="0"/>
              <a:t>I studier som gjorts har det diskuterats handläggning i termer av anpassning till organisationen och verksamhetens krav. Handläggningen sker inte förutsättningslöst utan utredningarna anpassas till organiseringen. En del i det kan vara det som visats sig i rapporter från både Inspektionen för vård och omsorg (IVO) och Socialstyrelsen. I deras studier har det visat sig att avgränsningarna i kommunernas riktlinjer många gånger är omfattande och att insatserna därför riskerar att inte uppfylla sitt syfte. Riktlinjer och avgränsningar kan vara utformade på ett sådant sätt att de begränsar utrymmet för såväl en individuell bedömning av behov som en individuell planering av genomförandet. I vissa fall skiljer dessutom rekommendationerna sig åt mellan kommunerna, till exempel för omfattningen av en insats. Detta riskerar i sin tur att leda till att insatserna inte blir likvärdiga över landet.</a:t>
            </a:r>
          </a:p>
          <a:p>
            <a:endParaRPr lang="sv-SE" i="0" dirty="0"/>
          </a:p>
          <a:p>
            <a:endParaRPr lang="sv-SE" i="0" dirty="0"/>
          </a:p>
          <a:p>
            <a:r>
              <a:rPr lang="sv-SE" i="0" dirty="0"/>
              <a:t>Ett sätt att motverka detta är att sträva mot en behovsstyrd verksamhet i likhet med lagstiftningens intentioner. Stödet som insatsen ger behöver utformas individuellt efter individens resurser och behov. Det kan vara så att stöd kan och behöver ges genom olika insatser utifrån såväl </a:t>
            </a:r>
            <a:r>
              <a:rPr lang="sv-SE" i="0" dirty="0" err="1"/>
              <a:t>SoL</a:t>
            </a:r>
            <a:r>
              <a:rPr lang="sv-SE" i="0" dirty="0"/>
              <a:t> som utifrån LSS.</a:t>
            </a:r>
          </a:p>
        </p:txBody>
      </p:sp>
      <p:sp>
        <p:nvSpPr>
          <p:cNvPr id="4" name="Platshållare för bildnummer 3"/>
          <p:cNvSpPr>
            <a:spLocks noGrp="1"/>
          </p:cNvSpPr>
          <p:nvPr>
            <p:ph type="sldNum" sz="quarter" idx="5"/>
          </p:nvPr>
        </p:nvSpPr>
        <p:spPr/>
        <p:txBody>
          <a:bodyPr/>
          <a:lstStyle/>
          <a:p>
            <a:fld id="{D650C769-D86E-4ECC-8879-FA6486420682}" type="slidenum">
              <a:rPr lang="sv-SE" smtClean="0"/>
              <a:t>4</a:t>
            </a:fld>
            <a:endParaRPr lang="sv-SE"/>
          </a:p>
        </p:txBody>
      </p:sp>
    </p:spTree>
    <p:extLst>
      <p:ext uri="{BB962C8B-B14F-4D97-AF65-F5344CB8AC3E}">
        <p14:creationId xmlns:p14="http://schemas.microsoft.com/office/powerpoint/2010/main" val="2966315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dirty="0"/>
              <a:t>I ett behovsinriktat arbetssätt är handläggaren noggrann med kartläggningen av den enskildes förmågor och behov utifrån synsättet att man ska fokusera på vilka förmågor den enskilde har inom olika områden. Sedan undersöks vad hen eventuellt behöver kompenseras för eller ha hjälpa med.</a:t>
            </a:r>
          </a:p>
          <a:p>
            <a:pPr marL="0" indent="0">
              <a:buNone/>
            </a:pPr>
            <a:endParaRPr lang="sv-SE" dirty="0"/>
          </a:p>
          <a:p>
            <a:pPr marL="0" indent="0">
              <a:buNone/>
            </a:pPr>
            <a:r>
              <a:rPr lang="sv-SE" dirty="0"/>
              <a:t>Därefter arbetar utförarna med den enskilde utifrån hens behov och den enskilde får möjlighet att göra så mycket som möjligt själv. Fokus är på individens individuella behov och om behoven förändras. </a:t>
            </a:r>
          </a:p>
          <a:p>
            <a:pPr marL="0" indent="0">
              <a:buNone/>
            </a:pPr>
            <a:endParaRPr lang="sv-SE" i="1" dirty="0"/>
          </a:p>
          <a:p>
            <a:r>
              <a:rPr lang="sv-SE" i="0" dirty="0"/>
              <a:t>IBIC med sitt behovsinriktade arbetssätt ger alltså stöd för att arbeta efter lagstiftningens intentioner och låta de individuella behoven få styra. </a:t>
            </a:r>
          </a:p>
          <a:p>
            <a:pPr marL="0" indent="0">
              <a:buNone/>
            </a:pPr>
            <a:endParaRPr lang="sv-SE" i="0" strike="sngStrik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5</a:t>
            </a:fld>
            <a:endParaRPr lang="sv-SE"/>
          </a:p>
        </p:txBody>
      </p:sp>
    </p:spTree>
    <p:extLst>
      <p:ext uri="{BB962C8B-B14F-4D97-AF65-F5344CB8AC3E}">
        <p14:creationId xmlns:p14="http://schemas.microsoft.com/office/powerpoint/2010/main" val="754758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a:buNone/>
            </a:pPr>
            <a:endParaRPr lang="sv-SE" dirty="0"/>
          </a:p>
          <a:p>
            <a:pPr marL="0" indent="0">
              <a:buFont typeface="Arial"/>
              <a:buNone/>
            </a:pPr>
            <a:r>
              <a:rPr lang="sv-SE" dirty="0"/>
              <a:t>Denna  sista del i del 1 är en reflektionsdel. Dela upp er i små grupper och diskutera följande frågor:</a:t>
            </a:r>
          </a:p>
          <a:p>
            <a:pPr marL="0" indent="0">
              <a:buFont typeface="Arial"/>
              <a:buNone/>
            </a:pPr>
            <a:endParaRPr lang="sv-SE" dirty="0"/>
          </a:p>
          <a:p>
            <a:pPr marL="457200" lvl="0" indent="-457200">
              <a:buSzPct val="85000"/>
              <a:buFont typeface="Arial" panose="020B0604020202020204" pitchFamily="34" charset="0"/>
              <a:buChar char="•"/>
            </a:pPr>
            <a:r>
              <a:rPr lang="sv-SE" sz="1200" dirty="0"/>
              <a:t>Hur arbetar vi idag?</a:t>
            </a:r>
            <a:br>
              <a:rPr lang="sv-SE" sz="1200" dirty="0"/>
            </a:br>
            <a:r>
              <a:rPr lang="sv-SE" sz="1200" dirty="0"/>
              <a:t>Behovsinriktat eller insatsstyrt</a:t>
            </a:r>
          </a:p>
          <a:p>
            <a:pPr marL="457200" lvl="0" indent="-457200">
              <a:buSzPct val="85000"/>
              <a:buFont typeface="Arial" panose="020B0604020202020204" pitchFamily="34" charset="0"/>
              <a:buChar char="•"/>
            </a:pPr>
            <a:endParaRPr lang="sv-SE" sz="1200" dirty="0"/>
          </a:p>
          <a:p>
            <a:pPr marL="457200" lvl="0" indent="-457200">
              <a:buSzPct val="85000"/>
              <a:buFont typeface="Arial" panose="020B0604020202020204" pitchFamily="34" charset="0"/>
              <a:buChar char="•"/>
            </a:pPr>
            <a:r>
              <a:rPr lang="sv-SE" sz="1200" dirty="0"/>
              <a:t>Vad är största skillnaden mellan ”insatsstyrd verksamhet” och ”behovsinriktad verksamhet” tycker du?</a:t>
            </a:r>
          </a:p>
          <a:p>
            <a:pPr marL="457200" lvl="0" indent="-457200">
              <a:buSzPct val="85000"/>
              <a:buFont typeface="Arial" panose="020B0604020202020204" pitchFamily="34" charset="0"/>
              <a:buChar char="•"/>
            </a:pPr>
            <a:endParaRPr lang="sv-SE" sz="1200" dirty="0"/>
          </a:p>
          <a:p>
            <a:pPr marL="0" lvl="0" indent="0">
              <a:buSzPct val="85000"/>
              <a:buFont typeface="Arial" panose="020B0604020202020204" pitchFamily="34" charset="0"/>
              <a:buNone/>
            </a:pPr>
            <a:r>
              <a:rPr lang="sv-SE" sz="1200" dirty="0"/>
              <a:t>Efter att ni diskuterat i smågrupper kan ni med fördel återkoppla i storgrupp</a:t>
            </a:r>
            <a:r>
              <a:rPr lang="sv-SE" sz="1200"/>
              <a:t>. </a:t>
            </a:r>
            <a:endParaRPr lang="sv-SE" dirty="0"/>
          </a:p>
          <a:p>
            <a:pPr marL="0" indent="0">
              <a:buFont typeface="Arial"/>
              <a:buNone/>
            </a:pPr>
            <a:endParaRPr lang="sv-SE" dirty="0"/>
          </a:p>
          <a:p>
            <a:pPr marL="0" indent="0">
              <a:buFont typeface="Arial"/>
              <a:buNone/>
            </a:pPr>
            <a:endParaRPr lang="sv-SE" dirty="0"/>
          </a:p>
          <a:p>
            <a:pPr marL="0" indent="0">
              <a:buFont typeface="Arial"/>
              <a:buNone/>
            </a:pPr>
            <a:r>
              <a:rPr lang="sv-SE" dirty="0"/>
              <a:t>Kommentarer: </a:t>
            </a:r>
            <a:r>
              <a:rPr lang="sv-SE" i="1" dirty="0">
                <a:solidFill>
                  <a:srgbClr val="FF0000"/>
                </a:solidFill>
              </a:rPr>
              <a:t>Vid insatsstyrd verksamhet jobbar man utifrån insatser på ett likartat sätt med de flesta brukare. Insatsen som beviljas utförs ungefär likadant för alla som beviljats den. </a:t>
            </a:r>
          </a:p>
          <a:p>
            <a:pPr marL="0" indent="0">
              <a:buFont typeface="Arial"/>
              <a:buNone/>
            </a:pPr>
            <a:endParaRPr lang="sv-SE" i="1" dirty="0">
              <a:solidFill>
                <a:srgbClr val="FF0000"/>
              </a:solidFill>
            </a:endParaRPr>
          </a:p>
          <a:p>
            <a:pPr marL="0" indent="0">
              <a:buFont typeface="Arial"/>
              <a:buNone/>
            </a:pPr>
            <a:r>
              <a:rPr lang="sv-SE" i="1" dirty="0">
                <a:solidFill>
                  <a:srgbClr val="FF0000"/>
                </a:solidFill>
              </a:rPr>
              <a:t>Vid insatsstyrd verksamhet lägger man fokus på precis vilka insatser som ska genomföras, missar oftare att se till brukarens egna förmågor, gör åt istället för med. </a:t>
            </a:r>
          </a:p>
          <a:p>
            <a:pPr marL="0" indent="0">
              <a:buFont typeface="Arial"/>
              <a:buNone/>
            </a:pPr>
            <a:endParaRPr lang="sv-SE" i="1" dirty="0">
              <a:solidFill>
                <a:srgbClr val="FF0000"/>
              </a:solidFill>
            </a:endParaRPr>
          </a:p>
          <a:p>
            <a:pPr marL="0" indent="0">
              <a:buFont typeface="Arial"/>
              <a:buNone/>
            </a:pPr>
            <a:r>
              <a:rPr lang="sv-SE" i="1" dirty="0">
                <a:solidFill>
                  <a:srgbClr val="FF0000"/>
                </a:solidFill>
              </a:rPr>
              <a:t>Vid behovsinriktad verksamhet utför personalen sitt uppdrag väl informerade om vad brukaren klarar själv dvs vilket behov hen har. Man gör inte mer än vad behovet kräver. Arbetet läggs upp utifrån målsättningen, som är tydligt formulerad. </a:t>
            </a:r>
          </a:p>
          <a:p>
            <a:pPr marL="0" indent="0">
              <a:buFont typeface="Arial"/>
              <a:buNone/>
            </a:pPr>
            <a:endParaRPr lang="sv-SE" i="1" dirty="0">
              <a:solidFill>
                <a:srgbClr val="FF0000"/>
              </a:solidFill>
            </a:endParaRPr>
          </a:p>
          <a:p>
            <a:pPr marL="0" indent="0">
              <a:buFont typeface="Arial"/>
              <a:buNone/>
            </a:pPr>
            <a:r>
              <a:rPr lang="sv-SE" i="1" dirty="0">
                <a:solidFill>
                  <a:srgbClr val="FF0000"/>
                </a:solidFill>
              </a:rPr>
              <a:t>Idag handlar det snarare om i många fall att man omvandlar de insatser som finns att erbjuda till behov. Ta exempelvis insatserna dusch eller städning som presenteras som ett behov när det snarare är lösningar på behov som finns. Det handlar också om att göra det strukturerat stegvis.</a:t>
            </a:r>
            <a:endParaRPr lang="en-US" i="1" dirty="0">
              <a:solidFill>
                <a:srgbClr val="FF0000"/>
              </a:solidFill>
            </a:endParaRPr>
          </a:p>
          <a:p>
            <a:pPr marL="285750" indent="-285750">
              <a:buFont typeface="Arial"/>
              <a:buChar char="•"/>
            </a:pPr>
            <a:endParaRPr lang="sv-SE" i="1" dirty="0">
              <a:solidFill>
                <a:srgbClr val="FF0000"/>
              </a:solidFill>
            </a:endParaRPr>
          </a:p>
          <a:p>
            <a:pPr marL="0" indent="0">
              <a:buFont typeface="Arial"/>
              <a:buNone/>
            </a:pPr>
            <a:r>
              <a:rPr lang="sv-SE" i="1" dirty="0">
                <a:solidFill>
                  <a:srgbClr val="FF0000"/>
                </a:solidFill>
              </a:rPr>
              <a:t>Man ska också akta sig för att blanda ihop begreppen behov och önskningar. Det är alltid den enskildas behov som är i centrum och det är inte detsamma som att den per automatik får sina önskningar uppfyllda. Det är handläggaren som gör bedömningen av den enskildes behov och sedan tillsammans med den enskilda hittar lösningar och mål för att uppnå lösningen. Men det är i utförandet och i genomförandeplanen man utformar den dagliga planeringen att uppnå målen.</a:t>
            </a:r>
          </a:p>
          <a:p>
            <a:pPr marL="0" indent="0">
              <a:buFont typeface="Arial"/>
              <a:buNone/>
            </a:pPr>
            <a:endParaRPr lang="sv-SE" dirty="0"/>
          </a:p>
          <a:p>
            <a:pPr marL="0" indent="0">
              <a:buFont typeface="Arial"/>
              <a:buNone/>
            </a:pPr>
            <a:endParaRPr lang="sv-SE" dirty="0"/>
          </a:p>
          <a:p>
            <a:endParaRPr lang="sv-S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6</a:t>
            </a:fld>
            <a:endParaRPr lang="sv-SE"/>
          </a:p>
        </p:txBody>
      </p:sp>
    </p:spTree>
    <p:extLst>
      <p:ext uri="{BB962C8B-B14F-4D97-AF65-F5344CB8AC3E}">
        <p14:creationId xmlns:p14="http://schemas.microsoft.com/office/powerpoint/2010/main" val="3717883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picTx" preserve="1">
  <p:cSld name="1_Inledningssida">
    <p:spTree>
      <p:nvGrpSpPr>
        <p:cNvPr id="1" name=""/>
        <p:cNvGrpSpPr/>
        <p:nvPr/>
      </p:nvGrpSpPr>
      <p:grpSpPr>
        <a:xfrm>
          <a:off x="0" y="0"/>
          <a:ext cx="0" cy="0"/>
          <a:chOff x="0" y="0"/>
          <a:chExt cx="0" cy="0"/>
        </a:xfrm>
      </p:grpSpPr>
      <p:sp>
        <p:nvSpPr>
          <p:cNvPr id="3" name="Platshållare för bild 2"/>
          <p:cNvSpPr>
            <a:spLocks noGrp="1"/>
          </p:cNvSpPr>
          <p:nvPr>
            <p:ph type="pic" idx="1"/>
          </p:nvPr>
        </p:nvSpPr>
        <p:spPr>
          <a:xfrm>
            <a:off x="0" y="0"/>
            <a:ext cx="9144000" cy="5558047"/>
          </a:xfrm>
          <a:solidFill>
            <a:schemeClr val="accent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
        <p:nvSpPr>
          <p:cNvPr id="2" name="Rubrik 1"/>
          <p:cNvSpPr>
            <a:spLocks noGrp="1"/>
          </p:cNvSpPr>
          <p:nvPr>
            <p:ph type="title"/>
          </p:nvPr>
        </p:nvSpPr>
        <p:spPr>
          <a:xfrm>
            <a:off x="694722" y="1001154"/>
            <a:ext cx="3549592" cy="2646313"/>
          </a:xfrm>
        </p:spPr>
        <p:txBody>
          <a:bodyPr lIns="0" tIns="0" rIns="0" bIns="0" anchor="t" anchorCtr="0">
            <a:noAutofit/>
          </a:bodyPr>
          <a:lstStyle>
            <a:lvl1pPr algn="l">
              <a:defRPr sz="3600" b="1">
                <a:solidFill>
                  <a:schemeClr val="bg1"/>
                </a:solidFill>
                <a:effectLst>
                  <a:outerShdw blurRad="38100" dist="25400" dir="2700000" algn="tl" rotWithShape="0">
                    <a:srgbClr val="000000">
                      <a:alpha val="43000"/>
                    </a:srgbClr>
                  </a:outerShdw>
                </a:effectLst>
              </a:defRPr>
            </a:lvl1pPr>
          </a:lstStyle>
          <a:p>
            <a:r>
              <a:rPr lang="sv-SE"/>
              <a:t>Klicka här för att ändra mall för rubrikformat</a:t>
            </a:r>
            <a:endParaRPr lang="sv-SE" dirty="0"/>
          </a:p>
        </p:txBody>
      </p:sp>
      <p:sp>
        <p:nvSpPr>
          <p:cNvPr id="4" name="Platshållare för text 3"/>
          <p:cNvSpPr>
            <a:spLocks noGrp="1"/>
          </p:cNvSpPr>
          <p:nvPr>
            <p:ph type="body" sz="half" idx="2"/>
          </p:nvPr>
        </p:nvSpPr>
        <p:spPr>
          <a:xfrm>
            <a:off x="695931" y="5920972"/>
            <a:ext cx="6121023" cy="320975"/>
          </a:xfrm>
        </p:spPr>
        <p:txBody>
          <a:bodyPr lIns="0" tIns="0" rIns="0" bIns="0">
            <a:noAutofit/>
          </a:bodyPr>
          <a:lstStyle>
            <a:lvl1pPr marL="0" indent="0">
              <a:buNone/>
              <a:defRPr sz="16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Tree>
    <p:extLst>
      <p:ext uri="{BB962C8B-B14F-4D97-AF65-F5344CB8AC3E}">
        <p14:creationId xmlns:p14="http://schemas.microsoft.com/office/powerpoint/2010/main" val="1750512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Innehållssida bild upptill">
    <p:spTree>
      <p:nvGrpSpPr>
        <p:cNvPr id="1" name=""/>
        <p:cNvGrpSpPr/>
        <p:nvPr/>
      </p:nvGrpSpPr>
      <p:grpSpPr>
        <a:xfrm>
          <a:off x="0" y="0"/>
          <a:ext cx="0" cy="0"/>
          <a:chOff x="0" y="0"/>
          <a:chExt cx="0" cy="0"/>
        </a:xfrm>
      </p:grpSpPr>
      <p:sp>
        <p:nvSpPr>
          <p:cNvPr id="3" name="Platshållare för bild 2"/>
          <p:cNvSpPr>
            <a:spLocks noGrp="1"/>
          </p:cNvSpPr>
          <p:nvPr>
            <p:ph type="pic" idx="1" hasCustomPrompt="1"/>
          </p:nvPr>
        </p:nvSpPr>
        <p:spPr>
          <a:xfrm>
            <a:off x="0" y="-1"/>
            <a:ext cx="9144000" cy="2250831"/>
          </a:xfrm>
          <a:solidFill>
            <a:schemeClr val="accent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här för att lägga till bild</a:t>
            </a:r>
          </a:p>
        </p:txBody>
      </p:sp>
      <p:sp>
        <p:nvSpPr>
          <p:cNvPr id="5" name="Rubrik 1"/>
          <p:cNvSpPr>
            <a:spLocks noGrp="1"/>
          </p:cNvSpPr>
          <p:nvPr>
            <p:ph type="title"/>
          </p:nvPr>
        </p:nvSpPr>
        <p:spPr>
          <a:xfrm>
            <a:off x="518746" y="2187779"/>
            <a:ext cx="8229600" cy="1143000"/>
          </a:xfrm>
        </p:spPr>
        <p:txBody>
          <a:bodyPr/>
          <a:lstStyle/>
          <a:p>
            <a:r>
              <a:rPr lang="sv-SE"/>
              <a:t>Klicka här för att ändra mall för rubrikformat</a:t>
            </a:r>
            <a:endParaRPr lang="sv-SE" dirty="0"/>
          </a:p>
        </p:txBody>
      </p:sp>
      <p:sp>
        <p:nvSpPr>
          <p:cNvPr id="9" name="Platshållare för text 8"/>
          <p:cNvSpPr>
            <a:spLocks noGrp="1"/>
          </p:cNvSpPr>
          <p:nvPr>
            <p:ph type="body" sz="quarter" idx="10" hasCustomPrompt="1"/>
          </p:nvPr>
        </p:nvSpPr>
        <p:spPr>
          <a:xfrm>
            <a:off x="518746" y="3331308"/>
            <a:ext cx="8229600" cy="2251808"/>
          </a:xfrm>
        </p:spPr>
        <p:txBody>
          <a:bodyPr/>
          <a:lstStyle>
            <a:lvl1pPr marL="342900" indent="-342900">
              <a:buClrTx/>
              <a:buSzPct val="125000"/>
              <a:buFont typeface="Arial" panose="020B0604020202020204" pitchFamily="34" charset="0"/>
              <a:buChar char="•"/>
              <a:defRPr sz="2800"/>
            </a:lvl1pPr>
          </a:lstStyle>
          <a:p>
            <a:pPr marL="0" indent="0">
              <a:buClr>
                <a:schemeClr val="tx2"/>
              </a:buClr>
              <a:buSzPct val="125000"/>
              <a:buNone/>
            </a:pPr>
            <a:r>
              <a:rPr lang="sv-SE" sz="2400" dirty="0"/>
              <a:t>Skriv din text här</a:t>
            </a:r>
          </a:p>
          <a:p>
            <a:pPr lvl="0"/>
            <a:endParaRPr lang="sv-SE" dirty="0"/>
          </a:p>
        </p:txBody>
      </p:sp>
    </p:spTree>
    <p:extLst>
      <p:ext uri="{BB962C8B-B14F-4D97-AF65-F5344CB8AC3E}">
        <p14:creationId xmlns:p14="http://schemas.microsoft.com/office/powerpoint/2010/main" val="716391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Punktlista två kolumner">
    <p:spTree>
      <p:nvGrpSpPr>
        <p:cNvPr id="1" name=""/>
        <p:cNvGrpSpPr/>
        <p:nvPr/>
      </p:nvGrpSpPr>
      <p:grpSpPr>
        <a:xfrm>
          <a:off x="0" y="0"/>
          <a:ext cx="0" cy="0"/>
          <a:chOff x="0" y="0"/>
          <a:chExt cx="0" cy="0"/>
        </a:xfrm>
      </p:grpSpPr>
      <p:sp>
        <p:nvSpPr>
          <p:cNvPr id="5" name="Rubrik 1"/>
          <p:cNvSpPr>
            <a:spLocks noGrp="1"/>
          </p:cNvSpPr>
          <p:nvPr>
            <p:ph type="title"/>
          </p:nvPr>
        </p:nvSpPr>
        <p:spPr>
          <a:xfrm>
            <a:off x="533401" y="305446"/>
            <a:ext cx="8229600" cy="1143000"/>
          </a:xfrm>
        </p:spPr>
        <p:txBody>
          <a:bodyPr/>
          <a:lstStyle/>
          <a:p>
            <a:r>
              <a:rPr lang="sv-SE"/>
              <a:t>Klicka här för att ändra mall för rubrikformat</a:t>
            </a:r>
            <a:endParaRPr lang="sv-SE" dirty="0"/>
          </a:p>
        </p:txBody>
      </p:sp>
      <p:sp>
        <p:nvSpPr>
          <p:cNvPr id="4" name="Platshållare för text 3"/>
          <p:cNvSpPr>
            <a:spLocks noGrp="1"/>
          </p:cNvSpPr>
          <p:nvPr>
            <p:ph type="body" sz="quarter" idx="10" hasCustomPrompt="1"/>
          </p:nvPr>
        </p:nvSpPr>
        <p:spPr>
          <a:xfrm>
            <a:off x="533401" y="1468684"/>
            <a:ext cx="3713284" cy="4949825"/>
          </a:xfrm>
        </p:spPr>
        <p:txBody>
          <a:bodyPr>
            <a:normAutofit/>
          </a:bodyPr>
          <a:lstStyle>
            <a:lvl1pPr>
              <a:buClrTx/>
              <a:defRPr sz="2400" baseline="0"/>
            </a:lvl1pPr>
            <a:lvl2pPr marL="742950" indent="-285750">
              <a:buFont typeface="Courier New" panose="02070309020205020404" pitchFamily="49" charset="0"/>
              <a:buChar char="o"/>
              <a:defRPr sz="2000"/>
            </a:lvl2pPr>
          </a:lstStyle>
          <a:p>
            <a:pPr lvl="0"/>
            <a:r>
              <a:rPr lang="sv-SE" dirty="0"/>
              <a:t>Här kan du göra</a:t>
            </a:r>
          </a:p>
          <a:p>
            <a:pPr lvl="0"/>
            <a:r>
              <a:rPr lang="sv-SE" dirty="0"/>
              <a:t>en punktlista </a:t>
            </a:r>
          </a:p>
          <a:p>
            <a:pPr lvl="1"/>
            <a:r>
              <a:rPr lang="sv-SE" dirty="0"/>
              <a:t>Med flera nivåer</a:t>
            </a:r>
          </a:p>
        </p:txBody>
      </p:sp>
      <p:sp>
        <p:nvSpPr>
          <p:cNvPr id="8" name="Platshållare för text 3"/>
          <p:cNvSpPr>
            <a:spLocks noGrp="1"/>
          </p:cNvSpPr>
          <p:nvPr>
            <p:ph type="body" sz="quarter" idx="11" hasCustomPrompt="1"/>
          </p:nvPr>
        </p:nvSpPr>
        <p:spPr>
          <a:xfrm>
            <a:off x="4941277" y="1468684"/>
            <a:ext cx="3821723" cy="4114431"/>
          </a:xfrm>
        </p:spPr>
        <p:txBody>
          <a:bodyPr>
            <a:normAutofit/>
          </a:bodyPr>
          <a:lstStyle>
            <a:lvl1pPr>
              <a:buClrTx/>
              <a:defRPr sz="2400" baseline="0"/>
            </a:lvl1pPr>
            <a:lvl2pPr marL="742950" indent="-285750">
              <a:buFont typeface="Courier New" panose="02070309020205020404" pitchFamily="49" charset="0"/>
              <a:buChar char="o"/>
              <a:defRPr sz="2000"/>
            </a:lvl2pPr>
          </a:lstStyle>
          <a:p>
            <a:pPr lvl="0"/>
            <a:r>
              <a:rPr lang="sv-SE" dirty="0"/>
              <a:t>Här kan du göra</a:t>
            </a:r>
          </a:p>
          <a:p>
            <a:pPr lvl="0"/>
            <a:r>
              <a:rPr lang="sv-SE" dirty="0"/>
              <a:t>en punktlista </a:t>
            </a:r>
          </a:p>
          <a:p>
            <a:pPr lvl="1"/>
            <a:r>
              <a:rPr lang="sv-SE" dirty="0"/>
              <a:t>Med flera nivåer</a:t>
            </a:r>
          </a:p>
        </p:txBody>
      </p:sp>
    </p:spTree>
    <p:extLst>
      <p:ext uri="{BB962C8B-B14F-4D97-AF65-F5344CB8AC3E}">
        <p14:creationId xmlns:p14="http://schemas.microsoft.com/office/powerpoint/2010/main" val="2725674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sv-SE" dirty="0"/>
              <a:t>Här står en rubrik</a:t>
            </a:r>
          </a:p>
        </p:txBody>
      </p:sp>
      <p:sp>
        <p:nvSpPr>
          <p:cNvPr id="3" name="Platshållare för innehåll 2"/>
          <p:cNvSpPr>
            <a:spLocks noGrp="1"/>
          </p:cNvSpPr>
          <p:nvPr>
            <p:ph idx="1" hasCustomPrompt="1"/>
          </p:nvPr>
        </p:nvSpPr>
        <p:spPr/>
        <p:txBody>
          <a:bodyPr/>
          <a:lstStyle>
            <a:lvl1pPr marL="0" indent="0">
              <a:buNone/>
              <a:defRPr sz="2400"/>
            </a:lvl1pPr>
            <a:lvl2pPr>
              <a:defRPr sz="2000"/>
            </a:lvl2pPr>
          </a:lstStyle>
          <a:p>
            <a:pPr lvl="0"/>
            <a:r>
              <a:rPr lang="sv-SE" dirty="0"/>
              <a:t>Skriv din text här</a:t>
            </a:r>
          </a:p>
        </p:txBody>
      </p:sp>
    </p:spTree>
    <p:extLst>
      <p:ext uri="{BB962C8B-B14F-4D97-AF65-F5344CB8AC3E}">
        <p14:creationId xmlns:p14="http://schemas.microsoft.com/office/powerpoint/2010/main" val="1009217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6_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457200" y="1600200"/>
            <a:ext cx="4038600" cy="4525963"/>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4648200" y="1600200"/>
            <a:ext cx="4038600" cy="4525963"/>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277001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SWOT-analys">
    <p:spTree>
      <p:nvGrpSpPr>
        <p:cNvPr id="1" name=""/>
        <p:cNvGrpSpPr/>
        <p:nvPr/>
      </p:nvGrpSpPr>
      <p:grpSpPr>
        <a:xfrm>
          <a:off x="0" y="0"/>
          <a:ext cx="0" cy="0"/>
          <a:chOff x="0" y="0"/>
          <a:chExt cx="0" cy="0"/>
        </a:xfrm>
      </p:grpSpPr>
      <p:graphicFrame>
        <p:nvGraphicFramePr>
          <p:cNvPr id="14" name="Tabell 13"/>
          <p:cNvGraphicFramePr>
            <a:graphicFrameLocks noGrp="1"/>
          </p:cNvGraphicFramePr>
          <p:nvPr userDrawn="1">
            <p:extLst>
              <p:ext uri="{D42A27DB-BD31-4B8C-83A1-F6EECF244321}">
                <p14:modId xmlns:p14="http://schemas.microsoft.com/office/powerpoint/2010/main" val="1220344925"/>
              </p:ext>
            </p:extLst>
          </p:nvPr>
        </p:nvGraphicFramePr>
        <p:xfrm>
          <a:off x="293078" y="1887322"/>
          <a:ext cx="8557844" cy="3599077"/>
        </p:xfrm>
        <a:graphic>
          <a:graphicData uri="http://schemas.openxmlformats.org/drawingml/2006/table">
            <a:tbl>
              <a:tblPr firstRow="1" bandRow="1">
                <a:tableStyleId>{21E4AEA4-8DFA-4A89-87EB-49C32662AFE0}</a:tableStyleId>
              </a:tblPr>
              <a:tblGrid>
                <a:gridCol w="2139461">
                  <a:extLst>
                    <a:ext uri="{9D8B030D-6E8A-4147-A177-3AD203B41FA5}">
                      <a16:colId xmlns:a16="http://schemas.microsoft.com/office/drawing/2014/main" val="20000"/>
                    </a:ext>
                  </a:extLst>
                </a:gridCol>
                <a:gridCol w="2139461">
                  <a:extLst>
                    <a:ext uri="{9D8B030D-6E8A-4147-A177-3AD203B41FA5}">
                      <a16:colId xmlns:a16="http://schemas.microsoft.com/office/drawing/2014/main" val="20001"/>
                    </a:ext>
                  </a:extLst>
                </a:gridCol>
                <a:gridCol w="2139461">
                  <a:extLst>
                    <a:ext uri="{9D8B030D-6E8A-4147-A177-3AD203B41FA5}">
                      <a16:colId xmlns:a16="http://schemas.microsoft.com/office/drawing/2014/main" val="20002"/>
                    </a:ext>
                  </a:extLst>
                </a:gridCol>
                <a:gridCol w="2139461">
                  <a:extLst>
                    <a:ext uri="{9D8B030D-6E8A-4147-A177-3AD203B41FA5}">
                      <a16:colId xmlns:a16="http://schemas.microsoft.com/office/drawing/2014/main" val="20003"/>
                    </a:ext>
                  </a:extLst>
                </a:gridCol>
              </a:tblGrid>
              <a:tr h="3599077">
                <a:tc>
                  <a:txBody>
                    <a:bodyPr/>
                    <a:lstStyle/>
                    <a:p>
                      <a:endParaRPr lang="sv-SE" dirty="0"/>
                    </a:p>
                  </a:txBody>
                  <a:tcPr>
                    <a:solidFill>
                      <a:schemeClr val="bg2"/>
                    </a:solidFill>
                  </a:tcPr>
                </a:tc>
                <a:tc>
                  <a:txBody>
                    <a:bodyPr/>
                    <a:lstStyle/>
                    <a:p>
                      <a:endParaRPr lang="sv-SE" dirty="0"/>
                    </a:p>
                  </a:txBody>
                  <a:tcPr>
                    <a:solidFill>
                      <a:schemeClr val="bg2"/>
                    </a:solidFill>
                  </a:tcPr>
                </a:tc>
                <a:tc>
                  <a:txBody>
                    <a:bodyPr/>
                    <a:lstStyle/>
                    <a:p>
                      <a:endParaRPr lang="sv-SE" dirty="0"/>
                    </a:p>
                  </a:txBody>
                  <a:tcPr>
                    <a:solidFill>
                      <a:schemeClr val="bg2"/>
                    </a:solidFill>
                  </a:tcPr>
                </a:tc>
                <a:tc>
                  <a:txBody>
                    <a:bodyPr/>
                    <a:lstStyle/>
                    <a:p>
                      <a:endParaRPr lang="sv-SE" dirty="0"/>
                    </a:p>
                  </a:txBody>
                  <a:tcPr>
                    <a:solidFill>
                      <a:schemeClr val="bg2"/>
                    </a:solidFill>
                  </a:tcPr>
                </a:tc>
                <a:extLst>
                  <a:ext uri="{0D108BD9-81ED-4DB2-BD59-A6C34878D82A}">
                    <a16:rowId xmlns:a16="http://schemas.microsoft.com/office/drawing/2014/main" val="10000"/>
                  </a:ext>
                </a:extLst>
              </a:tr>
            </a:tbl>
          </a:graphicData>
        </a:graphic>
      </p:graphicFrame>
      <p:sp>
        <p:nvSpPr>
          <p:cNvPr id="4" name="Rubrik 1"/>
          <p:cNvSpPr>
            <a:spLocks noGrp="1"/>
          </p:cNvSpPr>
          <p:nvPr>
            <p:ph type="title" hasCustomPrompt="1"/>
          </p:nvPr>
        </p:nvSpPr>
        <p:spPr>
          <a:xfrm>
            <a:off x="457200" y="274638"/>
            <a:ext cx="8229600" cy="1143000"/>
          </a:xfrm>
        </p:spPr>
        <p:txBody>
          <a:bodyPr/>
          <a:lstStyle>
            <a:lvl1pPr>
              <a:defRPr/>
            </a:lvl1pPr>
          </a:lstStyle>
          <a:p>
            <a:r>
              <a:rPr lang="sv-SE" dirty="0" err="1"/>
              <a:t>SWOT</a:t>
            </a:r>
            <a:endParaRPr lang="sv-SE" dirty="0"/>
          </a:p>
        </p:txBody>
      </p:sp>
      <p:sp>
        <p:nvSpPr>
          <p:cNvPr id="6" name="Platshållare för text 5"/>
          <p:cNvSpPr>
            <a:spLocks noGrp="1"/>
          </p:cNvSpPr>
          <p:nvPr>
            <p:ph type="body" sz="quarter" idx="10" hasCustomPrompt="1"/>
          </p:nvPr>
        </p:nvSpPr>
        <p:spPr>
          <a:xfrm>
            <a:off x="318478" y="1979078"/>
            <a:ext cx="1990193" cy="3276000"/>
          </a:xfrm>
        </p:spPr>
        <p:txBody>
          <a:bodyPr>
            <a:normAutofit/>
          </a:bodyPr>
          <a:lstStyle>
            <a:lvl1pPr marL="0" indent="0">
              <a:buNone/>
              <a:defRPr sz="1400" baseline="0">
                <a:latin typeface="Garamond" panose="02020404030301010803" pitchFamily="18" charset="0"/>
              </a:defRPr>
            </a:lvl1pPr>
          </a:lstStyle>
          <a:p>
            <a:pPr lvl="0"/>
            <a:r>
              <a:rPr lang="sv-SE" dirty="0"/>
              <a:t>Skriv din text här</a:t>
            </a:r>
          </a:p>
        </p:txBody>
      </p:sp>
      <p:graphicFrame>
        <p:nvGraphicFramePr>
          <p:cNvPr id="10" name="Tabell 9"/>
          <p:cNvGraphicFramePr>
            <a:graphicFrameLocks noGrp="1"/>
          </p:cNvGraphicFramePr>
          <p:nvPr userDrawn="1">
            <p:extLst>
              <p:ext uri="{D42A27DB-BD31-4B8C-83A1-F6EECF244321}">
                <p14:modId xmlns:p14="http://schemas.microsoft.com/office/powerpoint/2010/main" val="2839685702"/>
              </p:ext>
            </p:extLst>
          </p:nvPr>
        </p:nvGraphicFramePr>
        <p:xfrm>
          <a:off x="293078" y="1515115"/>
          <a:ext cx="8557844" cy="402688"/>
        </p:xfrm>
        <a:graphic>
          <a:graphicData uri="http://schemas.openxmlformats.org/drawingml/2006/table">
            <a:tbl>
              <a:tblPr firstRow="1" bandRow="1">
                <a:tableStyleId>{5C22544A-7EE6-4342-B048-85BDC9FD1C3A}</a:tableStyleId>
              </a:tblPr>
              <a:tblGrid>
                <a:gridCol w="2139461">
                  <a:extLst>
                    <a:ext uri="{9D8B030D-6E8A-4147-A177-3AD203B41FA5}">
                      <a16:colId xmlns:a16="http://schemas.microsoft.com/office/drawing/2014/main" val="20000"/>
                    </a:ext>
                  </a:extLst>
                </a:gridCol>
                <a:gridCol w="2139461">
                  <a:extLst>
                    <a:ext uri="{9D8B030D-6E8A-4147-A177-3AD203B41FA5}">
                      <a16:colId xmlns:a16="http://schemas.microsoft.com/office/drawing/2014/main" val="20001"/>
                    </a:ext>
                  </a:extLst>
                </a:gridCol>
                <a:gridCol w="2139461">
                  <a:extLst>
                    <a:ext uri="{9D8B030D-6E8A-4147-A177-3AD203B41FA5}">
                      <a16:colId xmlns:a16="http://schemas.microsoft.com/office/drawing/2014/main" val="20002"/>
                    </a:ext>
                  </a:extLst>
                </a:gridCol>
                <a:gridCol w="2139461">
                  <a:extLst>
                    <a:ext uri="{9D8B030D-6E8A-4147-A177-3AD203B41FA5}">
                      <a16:colId xmlns:a16="http://schemas.microsoft.com/office/drawing/2014/main" val="20003"/>
                    </a:ext>
                  </a:extLst>
                </a:gridCol>
              </a:tblGrid>
              <a:tr h="289236">
                <a:tc>
                  <a:txBody>
                    <a:bodyPr/>
                    <a:lstStyle/>
                    <a:p>
                      <a:pPr algn="ctr"/>
                      <a:r>
                        <a:rPr lang="sv-SE" sz="1800" dirty="0"/>
                        <a:t>Styrkor</a:t>
                      </a:r>
                    </a:p>
                  </a:txBody>
                  <a:tcPr marL="128368" marR="128368" marT="64184" marB="64184">
                    <a:solidFill>
                      <a:schemeClr val="tx2"/>
                    </a:solidFill>
                  </a:tcPr>
                </a:tc>
                <a:tc>
                  <a:txBody>
                    <a:bodyPr/>
                    <a:lstStyle/>
                    <a:p>
                      <a:pPr algn="ctr"/>
                      <a:r>
                        <a:rPr lang="sv-SE" sz="1800" dirty="0"/>
                        <a:t>Svagheter</a:t>
                      </a:r>
                    </a:p>
                  </a:txBody>
                  <a:tcPr marL="128368" marR="128368" marT="64184" marB="64184">
                    <a:solidFill>
                      <a:schemeClr val="tx2"/>
                    </a:solidFill>
                  </a:tcPr>
                </a:tc>
                <a:tc>
                  <a:txBody>
                    <a:bodyPr/>
                    <a:lstStyle/>
                    <a:p>
                      <a:pPr algn="ctr"/>
                      <a:r>
                        <a:rPr lang="sv-SE" sz="1800" dirty="0"/>
                        <a:t>Möjligheter</a:t>
                      </a:r>
                    </a:p>
                  </a:txBody>
                  <a:tcPr marL="128368" marR="128368" marT="64184" marB="64184">
                    <a:solidFill>
                      <a:schemeClr val="tx2"/>
                    </a:solidFill>
                  </a:tcPr>
                </a:tc>
                <a:tc>
                  <a:txBody>
                    <a:bodyPr/>
                    <a:lstStyle/>
                    <a:p>
                      <a:pPr algn="ctr"/>
                      <a:r>
                        <a:rPr lang="sv-SE" sz="1800" dirty="0"/>
                        <a:t>Risker och hot</a:t>
                      </a:r>
                    </a:p>
                  </a:txBody>
                  <a:tcPr marL="128368" marR="128368" marT="64184" marB="64184">
                    <a:solidFill>
                      <a:schemeClr val="tx2"/>
                    </a:solidFill>
                  </a:tcPr>
                </a:tc>
                <a:extLst>
                  <a:ext uri="{0D108BD9-81ED-4DB2-BD59-A6C34878D82A}">
                    <a16:rowId xmlns:a16="http://schemas.microsoft.com/office/drawing/2014/main" val="10000"/>
                  </a:ext>
                </a:extLst>
              </a:tr>
            </a:tbl>
          </a:graphicData>
        </a:graphic>
      </p:graphicFrame>
      <p:sp>
        <p:nvSpPr>
          <p:cNvPr id="11" name="Platshållare för text 5"/>
          <p:cNvSpPr>
            <a:spLocks noGrp="1"/>
          </p:cNvSpPr>
          <p:nvPr>
            <p:ph type="body" sz="quarter" idx="11" hasCustomPrompt="1"/>
          </p:nvPr>
        </p:nvSpPr>
        <p:spPr>
          <a:xfrm>
            <a:off x="2434234" y="1979078"/>
            <a:ext cx="2008947" cy="3276000"/>
          </a:xfrm>
        </p:spPr>
        <p:txBody>
          <a:bodyPr>
            <a:normAutofit/>
          </a:bodyPr>
          <a:lstStyle>
            <a:lvl1pPr marL="0" marR="0" indent="0" algn="l" defTabSz="457200" rtl="0" eaLnBrk="1" fontAlgn="auto" latinLnBrk="0" hangingPunct="1">
              <a:lnSpc>
                <a:spcPct val="100000"/>
              </a:lnSpc>
              <a:spcBef>
                <a:spcPct val="20000"/>
              </a:spcBef>
              <a:spcAft>
                <a:spcPts val="0"/>
              </a:spcAft>
              <a:buClr>
                <a:schemeClr val="tx1"/>
              </a:buClr>
              <a:buSzPct val="125000"/>
              <a:buFont typeface="Arial"/>
              <a:buNone/>
              <a:tabLst/>
              <a:defRPr sz="1400" baseline="0">
                <a:latin typeface="Garamond" panose="02020404030301010803" pitchFamily="18" charset="0"/>
              </a:defRPr>
            </a:lvl1pPr>
          </a:lstStyle>
          <a:p>
            <a:pPr marL="0" marR="0" lvl="0" indent="0" algn="l" defTabSz="457200" rtl="0" eaLnBrk="1" fontAlgn="auto" latinLnBrk="0" hangingPunct="1">
              <a:lnSpc>
                <a:spcPct val="100000"/>
              </a:lnSpc>
              <a:spcBef>
                <a:spcPct val="20000"/>
              </a:spcBef>
              <a:spcAft>
                <a:spcPts val="0"/>
              </a:spcAft>
              <a:buClr>
                <a:schemeClr val="tx1"/>
              </a:buClr>
              <a:buSzPct val="125000"/>
              <a:buFont typeface="Arial"/>
              <a:buNone/>
              <a:tabLst/>
              <a:defRPr/>
            </a:pPr>
            <a:r>
              <a:rPr lang="sv-SE" dirty="0"/>
              <a:t>Skriv din text här</a:t>
            </a:r>
          </a:p>
          <a:p>
            <a:pPr lvl="0"/>
            <a:endParaRPr lang="sv-SE" dirty="0"/>
          </a:p>
        </p:txBody>
      </p:sp>
      <p:sp>
        <p:nvSpPr>
          <p:cNvPr id="12" name="Platshållare för text 5"/>
          <p:cNvSpPr>
            <a:spLocks noGrp="1"/>
          </p:cNvSpPr>
          <p:nvPr>
            <p:ph type="body" sz="quarter" idx="12" hasCustomPrompt="1"/>
          </p:nvPr>
        </p:nvSpPr>
        <p:spPr>
          <a:xfrm>
            <a:off x="4568744" y="1976961"/>
            <a:ext cx="2008947" cy="3276000"/>
          </a:xfrm>
        </p:spPr>
        <p:txBody>
          <a:bodyPr>
            <a:normAutofit/>
          </a:bodyPr>
          <a:lstStyle>
            <a:lvl1pPr marL="0" marR="0" indent="0" algn="l" defTabSz="457200" rtl="0" eaLnBrk="1" fontAlgn="auto" latinLnBrk="0" hangingPunct="1">
              <a:lnSpc>
                <a:spcPct val="100000"/>
              </a:lnSpc>
              <a:spcBef>
                <a:spcPct val="20000"/>
              </a:spcBef>
              <a:spcAft>
                <a:spcPts val="0"/>
              </a:spcAft>
              <a:buClr>
                <a:schemeClr val="tx1"/>
              </a:buClr>
              <a:buSzPct val="125000"/>
              <a:buFont typeface="Arial"/>
              <a:buNone/>
              <a:tabLst/>
              <a:defRPr sz="1400" baseline="0">
                <a:latin typeface="Garamond" panose="02020404030301010803" pitchFamily="18" charset="0"/>
              </a:defRPr>
            </a:lvl1pPr>
          </a:lstStyle>
          <a:p>
            <a:pPr marL="0" marR="0" lvl="0" indent="0" algn="l" defTabSz="457200" rtl="0" eaLnBrk="1" fontAlgn="auto" latinLnBrk="0" hangingPunct="1">
              <a:lnSpc>
                <a:spcPct val="100000"/>
              </a:lnSpc>
              <a:spcBef>
                <a:spcPct val="20000"/>
              </a:spcBef>
              <a:spcAft>
                <a:spcPts val="0"/>
              </a:spcAft>
              <a:buClr>
                <a:schemeClr val="tx1"/>
              </a:buClr>
              <a:buSzPct val="125000"/>
              <a:buFont typeface="Arial"/>
              <a:buNone/>
              <a:tabLst/>
              <a:defRPr/>
            </a:pPr>
            <a:r>
              <a:rPr lang="sv-SE" dirty="0"/>
              <a:t>Skriv din text här</a:t>
            </a:r>
          </a:p>
        </p:txBody>
      </p:sp>
      <p:sp>
        <p:nvSpPr>
          <p:cNvPr id="13" name="Platshållare för text 5"/>
          <p:cNvSpPr>
            <a:spLocks noGrp="1"/>
          </p:cNvSpPr>
          <p:nvPr>
            <p:ph type="body" sz="quarter" idx="13" hasCustomPrompt="1"/>
          </p:nvPr>
        </p:nvSpPr>
        <p:spPr>
          <a:xfrm>
            <a:off x="6703254" y="1979078"/>
            <a:ext cx="2008947" cy="3276000"/>
          </a:xfrm>
        </p:spPr>
        <p:txBody>
          <a:bodyPr>
            <a:normAutofit/>
          </a:bodyPr>
          <a:lstStyle>
            <a:lvl1pPr marL="0" marR="0" indent="0" algn="l" defTabSz="457200" rtl="0" eaLnBrk="1" fontAlgn="auto" latinLnBrk="0" hangingPunct="1">
              <a:lnSpc>
                <a:spcPct val="100000"/>
              </a:lnSpc>
              <a:spcBef>
                <a:spcPct val="20000"/>
              </a:spcBef>
              <a:spcAft>
                <a:spcPts val="0"/>
              </a:spcAft>
              <a:buClr>
                <a:schemeClr val="tx1"/>
              </a:buClr>
              <a:buSzPct val="125000"/>
              <a:buFont typeface="Arial"/>
              <a:buNone/>
              <a:tabLst/>
              <a:defRPr sz="1400" baseline="0">
                <a:latin typeface="Garamond" panose="02020404030301010803" pitchFamily="18" charset="0"/>
              </a:defRPr>
            </a:lvl1pPr>
          </a:lstStyle>
          <a:p>
            <a:pPr marL="0" marR="0" lvl="0" indent="0" algn="l" defTabSz="457200" rtl="0" eaLnBrk="1" fontAlgn="auto" latinLnBrk="0" hangingPunct="1">
              <a:lnSpc>
                <a:spcPct val="100000"/>
              </a:lnSpc>
              <a:spcBef>
                <a:spcPct val="20000"/>
              </a:spcBef>
              <a:spcAft>
                <a:spcPts val="0"/>
              </a:spcAft>
              <a:buClr>
                <a:schemeClr val="tx1"/>
              </a:buClr>
              <a:buSzPct val="125000"/>
              <a:buFont typeface="Arial"/>
              <a:buNone/>
              <a:tabLst/>
              <a:defRPr/>
            </a:pPr>
            <a:r>
              <a:rPr lang="sv-SE" dirty="0"/>
              <a:t>Skriv din text här</a:t>
            </a:r>
          </a:p>
        </p:txBody>
      </p:sp>
    </p:spTree>
    <p:extLst>
      <p:ext uri="{BB962C8B-B14F-4D97-AF65-F5344CB8AC3E}">
        <p14:creationId xmlns:p14="http://schemas.microsoft.com/office/powerpoint/2010/main" val="3887731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8_Baksida">
    <p:spTree>
      <p:nvGrpSpPr>
        <p:cNvPr id="1" name=""/>
        <p:cNvGrpSpPr/>
        <p:nvPr/>
      </p:nvGrpSpPr>
      <p:grpSpPr>
        <a:xfrm>
          <a:off x="0" y="0"/>
          <a:ext cx="0" cy="0"/>
          <a:chOff x="0" y="0"/>
          <a:chExt cx="0" cy="0"/>
        </a:xfrm>
      </p:grpSpPr>
      <p:sp>
        <p:nvSpPr>
          <p:cNvPr id="2" name="Rektangel 1"/>
          <p:cNvSpPr/>
          <p:nvPr userDrawn="1"/>
        </p:nvSpPr>
        <p:spPr>
          <a:xfrm>
            <a:off x="0" y="5168652"/>
            <a:ext cx="9144000" cy="178606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3" name="Rektangel 2"/>
          <p:cNvSpPr/>
          <p:nvPr userDrawn="1"/>
        </p:nvSpPr>
        <p:spPr>
          <a:xfrm>
            <a:off x="0" y="0"/>
            <a:ext cx="9144000" cy="5168652"/>
          </a:xfrm>
          <a:prstGeom prst="rect">
            <a:avLst/>
          </a:prstGeom>
          <a:solidFill>
            <a:srgbClr val="0A4C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pic>
        <p:nvPicPr>
          <p:cNvPr id="4" name="Bildobjekt 3" descr="soderkoping_cmyk.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69347" y="5419462"/>
            <a:ext cx="1361344" cy="909776"/>
          </a:xfrm>
          <a:prstGeom prst="rect">
            <a:avLst/>
          </a:prstGeom>
        </p:spPr>
      </p:pic>
    </p:spTree>
    <p:extLst>
      <p:ext uri="{BB962C8B-B14F-4D97-AF65-F5344CB8AC3E}">
        <p14:creationId xmlns:p14="http://schemas.microsoft.com/office/powerpoint/2010/main" val="4247076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8" name="Bildobjekt 7" descr="original_soderkoping_dekor_cmyk.eps"/>
          <p:cNvPicPr>
            <a:picLocks/>
          </p:cNvPicPr>
          <p:nvPr userDrawn="1"/>
        </p:nvPicPr>
        <p:blipFill>
          <a:blip r:embed="rId9">
            <a:extLst>
              <a:ext uri="{28A0092B-C50C-407E-A947-70E740481C1C}">
                <a14:useLocalDpi xmlns:a14="http://schemas.microsoft.com/office/drawing/2010/main" val="0"/>
              </a:ext>
            </a:extLst>
          </a:blip>
          <a:stretch>
            <a:fillRect/>
          </a:stretch>
        </p:blipFill>
        <p:spPr>
          <a:xfrm>
            <a:off x="0" y="6555160"/>
            <a:ext cx="9160709" cy="324000"/>
          </a:xfrm>
          <a:prstGeom prst="rect">
            <a:avLst/>
          </a:prstGeom>
        </p:spPr>
      </p:pic>
      <p:pic>
        <p:nvPicPr>
          <p:cNvPr id="9" name="Bildobjekt 8" descr="soderkoping_cmyk.eps"/>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668344" y="5700571"/>
            <a:ext cx="1052150" cy="703144"/>
          </a:xfrm>
          <a:prstGeom prst="rect">
            <a:avLst/>
          </a:prstGeom>
        </p:spPr>
      </p:pic>
    </p:spTree>
    <p:extLst>
      <p:ext uri="{BB962C8B-B14F-4D97-AF65-F5344CB8AC3E}">
        <p14:creationId xmlns:p14="http://schemas.microsoft.com/office/powerpoint/2010/main" val="3240355247"/>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60" r:id="rId3"/>
    <p:sldLayoutId id="2147483650" r:id="rId4"/>
    <p:sldLayoutId id="2147483652" r:id="rId5"/>
    <p:sldLayoutId id="2147483664" r:id="rId6"/>
    <p:sldLayoutId id="2147483655" r:id="rId7"/>
  </p:sldLayoutIdLst>
  <p:txStyles>
    <p:titleStyle>
      <a:lvl1pPr algn="l" defTabSz="457200" rtl="0" eaLnBrk="1" latinLnBrk="0" hangingPunct="1">
        <a:spcBef>
          <a:spcPct val="0"/>
        </a:spcBef>
        <a:buNone/>
        <a:defRPr sz="3600" b="1" kern="1200">
          <a:solidFill>
            <a:schemeClr val="tx1"/>
          </a:solidFill>
          <a:latin typeface="+mj-lt"/>
          <a:ea typeface="+mj-ea"/>
          <a:cs typeface="+mj-cs"/>
        </a:defRPr>
      </a:lvl1pPr>
    </p:titleStyle>
    <p:bodyStyle>
      <a:lvl1pPr marL="342900" indent="-342900" algn="l" defTabSz="457200" rtl="0" eaLnBrk="1" latinLnBrk="0" hangingPunct="1">
        <a:spcBef>
          <a:spcPct val="20000"/>
        </a:spcBef>
        <a:buClr>
          <a:schemeClr val="tx1"/>
        </a:buClr>
        <a:buSzPct val="125000"/>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1"/>
        </a:buClr>
        <a:buFont typeface="Courier New"/>
        <a:buChar char="o"/>
        <a:defRPr sz="2000" kern="1200">
          <a:solidFill>
            <a:schemeClr val="tx1"/>
          </a:solidFill>
          <a:latin typeface="+mn-lt"/>
          <a:ea typeface="+mn-ea"/>
          <a:cs typeface="+mn-cs"/>
        </a:defRPr>
      </a:lvl2pPr>
      <a:lvl3pPr marL="1143000" indent="-228600" algn="l" defTabSz="457200" rtl="0" eaLnBrk="1" latinLnBrk="0" hangingPunct="1">
        <a:spcBef>
          <a:spcPct val="20000"/>
        </a:spcBef>
        <a:buClr>
          <a:schemeClr val="tx1"/>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tx1"/>
        </a:buClr>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tx1"/>
        </a:buClr>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hyperlink" Target="https://play.quickchannel.com/play/kjzjbcc"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bild 3"/>
          <p:cNvPicPr>
            <a:picLocks noGrp="1" noChangeAspect="1"/>
          </p:cNvPicPr>
          <p:nvPr>
            <p:ph type="pic" idx="1"/>
          </p:nvPr>
        </p:nvPicPr>
        <p:blipFill>
          <a:blip r:embed="rId3">
            <a:extLst>
              <a:ext uri="{28A0092B-C50C-407E-A947-70E740481C1C}">
                <a14:useLocalDpi xmlns:a14="http://schemas.microsoft.com/office/drawing/2010/main" val="0"/>
              </a:ext>
            </a:extLst>
          </a:blip>
          <a:srcRect/>
          <a:stretch>
            <a:fillRect/>
          </a:stretch>
        </p:blipFill>
        <p:spPr>
          <a:xfrm>
            <a:off x="0" y="-51131"/>
            <a:ext cx="9144000" cy="5558047"/>
          </a:xfrm>
        </p:spPr>
      </p:pic>
      <p:sp>
        <p:nvSpPr>
          <p:cNvPr id="7" name="Rubrik 6"/>
          <p:cNvSpPr>
            <a:spLocks noGrp="1"/>
          </p:cNvSpPr>
          <p:nvPr>
            <p:ph type="title"/>
          </p:nvPr>
        </p:nvSpPr>
        <p:spPr>
          <a:xfrm>
            <a:off x="457201" y="568014"/>
            <a:ext cx="6398254" cy="4677086"/>
          </a:xfrm>
        </p:spPr>
        <p:txBody>
          <a:bodyPr/>
          <a:lstStyle/>
          <a:p>
            <a:r>
              <a:rPr lang="sv-SE" sz="4800" dirty="0">
                <a:solidFill>
                  <a:schemeClr val="tx2"/>
                </a:solidFill>
                <a:effectLst/>
              </a:rPr>
              <a:t>IBIC-</a:t>
            </a:r>
            <a:br>
              <a:rPr lang="sv-SE" sz="4800" dirty="0">
                <a:solidFill>
                  <a:schemeClr val="tx2"/>
                </a:solidFill>
                <a:effectLst/>
              </a:rPr>
            </a:br>
            <a:r>
              <a:rPr lang="sv-SE" sz="4800" dirty="0">
                <a:solidFill>
                  <a:schemeClr val="tx2"/>
                </a:solidFill>
                <a:effectLst/>
              </a:rPr>
              <a:t>Del 1</a:t>
            </a:r>
            <a:br>
              <a:rPr lang="sv-SE" sz="4800" dirty="0">
                <a:solidFill>
                  <a:schemeClr val="tx2"/>
                </a:solidFill>
                <a:effectLst/>
              </a:rPr>
            </a:br>
            <a:br>
              <a:rPr lang="sv-SE" sz="4800" dirty="0">
                <a:solidFill>
                  <a:schemeClr val="tx2"/>
                </a:solidFill>
                <a:effectLst/>
              </a:rPr>
            </a:br>
            <a:br>
              <a:rPr lang="sv-SE" sz="4800" dirty="0">
                <a:solidFill>
                  <a:schemeClr val="tx2"/>
                </a:solidFill>
                <a:effectLst/>
              </a:rPr>
            </a:br>
            <a:br>
              <a:rPr lang="sv-SE" sz="4800" dirty="0">
                <a:solidFill>
                  <a:schemeClr val="tx2"/>
                </a:solidFill>
                <a:effectLst/>
              </a:rPr>
            </a:br>
            <a:endParaRPr lang="sv-SE" sz="4800" dirty="0">
              <a:solidFill>
                <a:schemeClr val="tx2"/>
              </a:solidFill>
              <a:effectLst/>
            </a:endParaRPr>
          </a:p>
        </p:txBody>
      </p:sp>
      <p:sp>
        <p:nvSpPr>
          <p:cNvPr id="8" name="Rubrik 6"/>
          <p:cNvSpPr txBox="1">
            <a:spLocks/>
          </p:cNvSpPr>
          <p:nvPr/>
        </p:nvSpPr>
        <p:spPr>
          <a:xfrm>
            <a:off x="847121" y="1008704"/>
            <a:ext cx="3930151" cy="2646313"/>
          </a:xfrm>
          <a:prstGeom prst="rect">
            <a:avLst/>
          </a:prstGeom>
        </p:spPr>
        <p:txBody>
          <a:bodyPr vert="horz" lIns="0" tIns="0" rIns="0" bIns="0" rtlCol="0" anchor="t" anchorCtr="0">
            <a:noAutofit/>
          </a:bodyPr>
          <a:lstStyle>
            <a:lvl1pPr algn="l" defTabSz="457200" rtl="0" eaLnBrk="1" latinLnBrk="0" hangingPunct="1">
              <a:spcBef>
                <a:spcPct val="0"/>
              </a:spcBef>
              <a:buNone/>
              <a:defRPr sz="3600" b="1" kern="1200">
                <a:solidFill>
                  <a:schemeClr val="bg1"/>
                </a:solidFill>
                <a:effectLst>
                  <a:outerShdw blurRad="38100" dist="25400" dir="2700000" algn="tl" rotWithShape="0">
                    <a:srgbClr val="000000">
                      <a:alpha val="43000"/>
                    </a:srgbClr>
                  </a:outerShdw>
                </a:effectLst>
                <a:latin typeface="+mj-lt"/>
                <a:ea typeface="+mj-ea"/>
                <a:cs typeface="+mj-cs"/>
              </a:defRPr>
            </a:lvl1pPr>
          </a:lstStyle>
          <a:p>
            <a:endParaRPr lang="sv-SE" sz="4800" dirty="0"/>
          </a:p>
        </p:txBody>
      </p:sp>
      <p:pic>
        <p:nvPicPr>
          <p:cNvPr id="5" name="Bildobjekt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8057" y="4079359"/>
            <a:ext cx="2546167" cy="2103212"/>
          </a:xfrm>
          <a:prstGeom prst="rect">
            <a:avLst/>
          </a:prstGeom>
        </p:spPr>
      </p:pic>
      <p:sp>
        <p:nvSpPr>
          <p:cNvPr id="6" name="Platshållare för text 3">
            <a:extLst>
              <a:ext uri="{FF2B5EF4-FFF2-40B4-BE49-F238E27FC236}">
                <a16:creationId xmlns:a16="http://schemas.microsoft.com/office/drawing/2014/main" id="{E7E6E51E-0914-4377-96E7-8CF74AE62337}"/>
              </a:ext>
            </a:extLst>
          </p:cNvPr>
          <p:cNvSpPr txBox="1">
            <a:spLocks/>
          </p:cNvSpPr>
          <p:nvPr/>
        </p:nvSpPr>
        <p:spPr>
          <a:xfrm>
            <a:off x="457200" y="3065931"/>
            <a:ext cx="8229600" cy="3792069"/>
          </a:xfrm>
          <a:prstGeom prst="rect">
            <a:avLst/>
          </a:prstGeom>
        </p:spPr>
        <p:txBody>
          <a:bodyPr/>
          <a:lstStyle>
            <a:lvl1pPr marL="342900" indent="-342900" algn="l" defTabSz="457200" rtl="0" eaLnBrk="1" latinLnBrk="0" hangingPunct="1">
              <a:spcBef>
                <a:spcPct val="20000"/>
              </a:spcBef>
              <a:buClr>
                <a:schemeClr val="tx1"/>
              </a:buClr>
              <a:buSzPct val="125000"/>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1"/>
              </a:buClr>
              <a:buFont typeface="Courier New"/>
              <a:buChar char="o"/>
              <a:defRPr sz="2000" kern="1200">
                <a:solidFill>
                  <a:schemeClr val="tx1"/>
                </a:solidFill>
                <a:latin typeface="+mn-lt"/>
                <a:ea typeface="+mn-ea"/>
                <a:cs typeface="+mn-cs"/>
              </a:defRPr>
            </a:lvl2pPr>
            <a:lvl3pPr marL="1143000" indent="-228600" algn="l" defTabSz="457200" rtl="0" eaLnBrk="1" latinLnBrk="0" hangingPunct="1">
              <a:spcBef>
                <a:spcPct val="20000"/>
              </a:spcBef>
              <a:buClr>
                <a:schemeClr val="tx1"/>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tx1"/>
              </a:buClr>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tx1"/>
              </a:buClr>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sv-SE" dirty="0">
              <a:solidFill>
                <a:srgbClr val="002060"/>
              </a:solidFill>
            </a:endParaRPr>
          </a:p>
        </p:txBody>
      </p:sp>
    </p:spTree>
    <p:extLst>
      <p:ext uri="{BB962C8B-B14F-4D97-AF65-F5344CB8AC3E}">
        <p14:creationId xmlns:p14="http://schemas.microsoft.com/office/powerpoint/2010/main" val="112202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AE6DCC46-E6D6-4CCF-89E7-27681D02C81B}"/>
              </a:ext>
            </a:extLst>
          </p:cNvPr>
          <p:cNvSpPr>
            <a:spLocks noGrp="1"/>
          </p:cNvSpPr>
          <p:nvPr>
            <p:ph type="pic" idx="1"/>
          </p:nvPr>
        </p:nvSpPr>
        <p:spPr>
          <a:xfrm>
            <a:off x="0" y="-1"/>
            <a:ext cx="9144000" cy="852617"/>
          </a:xfrm>
        </p:spPr>
      </p:sp>
      <p:sp>
        <p:nvSpPr>
          <p:cNvPr id="4" name="Platshållare för text 3">
            <a:extLst>
              <a:ext uri="{FF2B5EF4-FFF2-40B4-BE49-F238E27FC236}">
                <a16:creationId xmlns:a16="http://schemas.microsoft.com/office/drawing/2014/main" id="{AECC260E-E9C2-491D-8A24-A84F5C90CA50}"/>
              </a:ext>
            </a:extLst>
          </p:cNvPr>
          <p:cNvSpPr>
            <a:spLocks noGrp="1"/>
          </p:cNvSpPr>
          <p:nvPr>
            <p:ph type="body" sz="quarter" idx="10"/>
          </p:nvPr>
        </p:nvSpPr>
        <p:spPr>
          <a:xfrm>
            <a:off x="518746" y="1260389"/>
            <a:ext cx="8229600" cy="5038811"/>
          </a:xfrm>
        </p:spPr>
        <p:txBody>
          <a:bodyPr>
            <a:normAutofit/>
          </a:bodyPr>
          <a:lstStyle/>
          <a:p>
            <a:pPr marL="0" indent="0">
              <a:lnSpc>
                <a:spcPct val="110000"/>
              </a:lnSpc>
              <a:buNone/>
            </a:pPr>
            <a:r>
              <a:rPr lang="sv-SE" dirty="0"/>
              <a:t>Den här PowerPoint-presentationen innehåller talarmanus som stöd för </a:t>
            </a:r>
            <a:br>
              <a:rPr lang="sv-SE" dirty="0"/>
            </a:br>
            <a:r>
              <a:rPr lang="sv-SE" dirty="0"/>
              <a:t>att kunna hålla en dragning själv. </a:t>
            </a:r>
            <a:br>
              <a:rPr lang="sv-SE" dirty="0"/>
            </a:br>
            <a:br>
              <a:rPr lang="sv-SE" sz="1200" dirty="0"/>
            </a:br>
            <a:r>
              <a:rPr lang="sv-SE" dirty="0"/>
              <a:t>Presentationen finns även inspelad med Fredrika Billborn, sakkunnig, som föredragshållare. </a:t>
            </a:r>
          </a:p>
          <a:p>
            <a:pPr marL="0" indent="0">
              <a:lnSpc>
                <a:spcPct val="110000"/>
              </a:lnSpc>
              <a:buNone/>
            </a:pPr>
            <a:endParaRPr lang="sv-SE" dirty="0"/>
          </a:p>
          <a:p>
            <a:pPr marL="0" indent="0">
              <a:lnSpc>
                <a:spcPct val="110000"/>
              </a:lnSpc>
              <a:buNone/>
            </a:pPr>
            <a:r>
              <a:rPr lang="sv-SE" dirty="0"/>
              <a:t>	</a:t>
            </a:r>
            <a:r>
              <a:rPr lang="sv-SE" dirty="0">
                <a:hlinkClick r:id="rId2"/>
              </a:rPr>
              <a:t>Länk till den inspelade versionen</a:t>
            </a:r>
            <a:br>
              <a:rPr lang="sv-SE" dirty="0"/>
            </a:br>
            <a:br>
              <a:rPr lang="sv-SE" sz="1200" i="1" dirty="0"/>
            </a:br>
            <a:r>
              <a:rPr lang="sv-SE" sz="2400" i="1" dirty="0"/>
              <a:t>Presentationen och inspelningen är framtagna i mars 2023.</a:t>
            </a:r>
          </a:p>
        </p:txBody>
      </p:sp>
      <p:grpSp>
        <p:nvGrpSpPr>
          <p:cNvPr id="5" name="Grupp 4">
            <a:extLst>
              <a:ext uri="{FF2B5EF4-FFF2-40B4-BE49-F238E27FC236}">
                <a16:creationId xmlns:a16="http://schemas.microsoft.com/office/drawing/2014/main" id="{3A3861ED-EA5D-4DCC-83AA-5114278301F8}"/>
              </a:ext>
            </a:extLst>
          </p:cNvPr>
          <p:cNvGrpSpPr/>
          <p:nvPr/>
        </p:nvGrpSpPr>
        <p:grpSpPr>
          <a:xfrm>
            <a:off x="518746" y="4524647"/>
            <a:ext cx="374251" cy="374251"/>
            <a:chOff x="695325" y="4594192"/>
            <a:chExt cx="1845426" cy="1845426"/>
          </a:xfrm>
        </p:grpSpPr>
        <p:sp>
          <p:nvSpPr>
            <p:cNvPr id="6" name="Ellips 5">
              <a:extLst>
                <a:ext uri="{FF2B5EF4-FFF2-40B4-BE49-F238E27FC236}">
                  <a16:creationId xmlns:a16="http://schemas.microsoft.com/office/drawing/2014/main" id="{0938FB9A-EAD8-491F-AEA0-AEEDB19E917C}"/>
                </a:ext>
              </a:extLst>
            </p:cNvPr>
            <p:cNvSpPr/>
            <p:nvPr/>
          </p:nvSpPr>
          <p:spPr>
            <a:xfrm>
              <a:off x="695325" y="4594192"/>
              <a:ext cx="1845426" cy="1845426"/>
            </a:xfrm>
            <a:prstGeom prst="ellipse">
              <a:avLst/>
            </a:prstGeom>
            <a:solidFill>
              <a:srgbClr val="79C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Högerpil 6">
              <a:extLst>
                <a:ext uri="{FF2B5EF4-FFF2-40B4-BE49-F238E27FC236}">
                  <a16:creationId xmlns:a16="http://schemas.microsoft.com/office/drawing/2014/main" id="{E22A5E7D-C319-4911-9DCC-58EE78E9A72A}"/>
                </a:ext>
              </a:extLst>
            </p:cNvPr>
            <p:cNvSpPr/>
            <p:nvPr/>
          </p:nvSpPr>
          <p:spPr>
            <a:xfrm>
              <a:off x="1069576" y="5146988"/>
              <a:ext cx="1123340" cy="739833"/>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1790499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B22F6BB1-E276-49A5-8BBF-EFF0CAAE5E9F}"/>
              </a:ext>
            </a:extLst>
          </p:cNvPr>
          <p:cNvSpPr>
            <a:spLocks noGrp="1"/>
          </p:cNvSpPr>
          <p:nvPr>
            <p:ph type="pic" idx="1"/>
          </p:nvPr>
        </p:nvSpPr>
        <p:spPr>
          <a:xfrm>
            <a:off x="0" y="0"/>
            <a:ext cx="9144000" cy="702024"/>
          </a:xfrm>
        </p:spPr>
      </p:sp>
      <p:sp>
        <p:nvSpPr>
          <p:cNvPr id="3" name="Rubrik 2">
            <a:extLst>
              <a:ext uri="{FF2B5EF4-FFF2-40B4-BE49-F238E27FC236}">
                <a16:creationId xmlns:a16="http://schemas.microsoft.com/office/drawing/2014/main" id="{F7207FD1-6C04-477A-BBCC-C7636D9699DB}"/>
              </a:ext>
            </a:extLst>
          </p:cNvPr>
          <p:cNvSpPr>
            <a:spLocks noGrp="1"/>
          </p:cNvSpPr>
          <p:nvPr>
            <p:ph type="title"/>
          </p:nvPr>
        </p:nvSpPr>
        <p:spPr>
          <a:xfrm>
            <a:off x="518746" y="648047"/>
            <a:ext cx="8229600" cy="1143000"/>
          </a:xfrm>
        </p:spPr>
        <p:txBody>
          <a:bodyPr>
            <a:normAutofit fontScale="90000"/>
          </a:bodyPr>
          <a:lstStyle/>
          <a:p>
            <a:pPr algn="ctr"/>
            <a:r>
              <a:rPr lang="sv-SE" dirty="0"/>
              <a:t>Skillnaden mellan behovsinriktat och  - insatsstyrt</a:t>
            </a:r>
          </a:p>
        </p:txBody>
      </p:sp>
      <p:sp>
        <p:nvSpPr>
          <p:cNvPr id="5" name="Rektangel: rundade hörn 4">
            <a:extLst>
              <a:ext uri="{FF2B5EF4-FFF2-40B4-BE49-F238E27FC236}">
                <a16:creationId xmlns:a16="http://schemas.microsoft.com/office/drawing/2014/main" id="{F90D0761-F5DD-43D6-810D-7ADC1DFF1603}"/>
              </a:ext>
            </a:extLst>
          </p:cNvPr>
          <p:cNvSpPr/>
          <p:nvPr/>
        </p:nvSpPr>
        <p:spPr>
          <a:xfrm>
            <a:off x="1486677" y="1791047"/>
            <a:ext cx="2649894" cy="3402994"/>
          </a:xfrm>
          <a:prstGeom prst="round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solidFill>
                  <a:schemeClr val="tx1"/>
                </a:solidFill>
              </a:rPr>
              <a:t>Behovsinriktat </a:t>
            </a:r>
          </a:p>
          <a:p>
            <a:pPr algn="ctr"/>
            <a:r>
              <a:rPr lang="sv-SE" dirty="0">
                <a:solidFill>
                  <a:schemeClr val="tx1"/>
                </a:solidFill>
              </a:rPr>
              <a:t>arbetssätt</a:t>
            </a:r>
          </a:p>
        </p:txBody>
      </p:sp>
      <p:sp>
        <p:nvSpPr>
          <p:cNvPr id="7" name="Rektangel: rundade hörn 6">
            <a:extLst>
              <a:ext uri="{FF2B5EF4-FFF2-40B4-BE49-F238E27FC236}">
                <a16:creationId xmlns:a16="http://schemas.microsoft.com/office/drawing/2014/main" id="{B18DF371-2DE2-42F7-9542-216DBABD0185}"/>
              </a:ext>
            </a:extLst>
          </p:cNvPr>
          <p:cNvSpPr/>
          <p:nvPr/>
        </p:nvSpPr>
        <p:spPr>
          <a:xfrm>
            <a:off x="4716295" y="1791047"/>
            <a:ext cx="2649894" cy="3402994"/>
          </a:xfrm>
          <a:prstGeom prst="roundRect">
            <a:avLst/>
          </a:prstGeom>
          <a:solidFill>
            <a:schemeClr val="tx2">
              <a:lumMod val="40000"/>
              <a:lumOff val="60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solidFill>
                  <a:schemeClr val="tx1"/>
                </a:solidFill>
              </a:rPr>
              <a:t>Insatsstyrd </a:t>
            </a:r>
          </a:p>
          <a:p>
            <a:pPr algn="ctr"/>
            <a:r>
              <a:rPr lang="sv-SE" dirty="0">
                <a:solidFill>
                  <a:schemeClr val="tx1"/>
                </a:solidFill>
              </a:rPr>
              <a:t>verksamhet</a:t>
            </a:r>
          </a:p>
        </p:txBody>
      </p:sp>
    </p:spTree>
    <p:extLst>
      <p:ext uri="{BB962C8B-B14F-4D97-AF65-F5344CB8AC3E}">
        <p14:creationId xmlns:p14="http://schemas.microsoft.com/office/powerpoint/2010/main" val="2277627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B22F6BB1-E276-49A5-8BBF-EFF0CAAE5E9F}"/>
              </a:ext>
            </a:extLst>
          </p:cNvPr>
          <p:cNvSpPr>
            <a:spLocks noGrp="1"/>
          </p:cNvSpPr>
          <p:nvPr>
            <p:ph type="pic" idx="1"/>
          </p:nvPr>
        </p:nvSpPr>
        <p:spPr>
          <a:xfrm>
            <a:off x="0" y="0"/>
            <a:ext cx="9144000" cy="702024"/>
          </a:xfrm>
        </p:spPr>
      </p:sp>
      <p:sp>
        <p:nvSpPr>
          <p:cNvPr id="3" name="Rubrik 2">
            <a:extLst>
              <a:ext uri="{FF2B5EF4-FFF2-40B4-BE49-F238E27FC236}">
                <a16:creationId xmlns:a16="http://schemas.microsoft.com/office/drawing/2014/main" id="{F7207FD1-6C04-477A-BBCC-C7636D9699DB}"/>
              </a:ext>
            </a:extLst>
          </p:cNvPr>
          <p:cNvSpPr>
            <a:spLocks noGrp="1"/>
          </p:cNvSpPr>
          <p:nvPr>
            <p:ph type="title"/>
          </p:nvPr>
        </p:nvSpPr>
        <p:spPr>
          <a:xfrm>
            <a:off x="518746" y="648047"/>
            <a:ext cx="8229600" cy="1143000"/>
          </a:xfrm>
        </p:spPr>
        <p:txBody>
          <a:bodyPr/>
          <a:lstStyle/>
          <a:p>
            <a:r>
              <a:rPr lang="sv-SE" dirty="0"/>
              <a:t>Insatsstyrd verksamhet</a:t>
            </a:r>
          </a:p>
        </p:txBody>
      </p:sp>
      <p:sp>
        <p:nvSpPr>
          <p:cNvPr id="4" name="Platshållare för text 3">
            <a:extLst>
              <a:ext uri="{FF2B5EF4-FFF2-40B4-BE49-F238E27FC236}">
                <a16:creationId xmlns:a16="http://schemas.microsoft.com/office/drawing/2014/main" id="{62DB6894-708C-4984-AF6D-0CD6AE6B232F}"/>
              </a:ext>
            </a:extLst>
          </p:cNvPr>
          <p:cNvSpPr>
            <a:spLocks noGrp="1"/>
          </p:cNvSpPr>
          <p:nvPr>
            <p:ph type="body" sz="quarter" idx="10"/>
          </p:nvPr>
        </p:nvSpPr>
        <p:spPr>
          <a:xfrm>
            <a:off x="518746" y="1791047"/>
            <a:ext cx="8229600" cy="3792069"/>
          </a:xfrm>
        </p:spPr>
        <p:txBody>
          <a:bodyPr/>
          <a:lstStyle/>
          <a:p>
            <a:pPr marL="0" indent="0">
              <a:buNone/>
            </a:pPr>
            <a:r>
              <a:rPr lang="sv-SE" dirty="0"/>
              <a:t>Den enskilde får de insatser som finns i kommunen. Det finns en ”lista” med insatser som hen kan bedömas ha rätt till. Det görs ingen mer detaljerad kartläggning vad den enskilde kan och inte kan själv.</a:t>
            </a:r>
          </a:p>
        </p:txBody>
      </p:sp>
    </p:spTree>
    <p:extLst>
      <p:ext uri="{BB962C8B-B14F-4D97-AF65-F5344CB8AC3E}">
        <p14:creationId xmlns:p14="http://schemas.microsoft.com/office/powerpoint/2010/main" val="4194657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B22F6BB1-E276-49A5-8BBF-EFF0CAAE5E9F}"/>
              </a:ext>
            </a:extLst>
          </p:cNvPr>
          <p:cNvSpPr>
            <a:spLocks noGrp="1"/>
          </p:cNvSpPr>
          <p:nvPr>
            <p:ph type="pic" idx="1"/>
          </p:nvPr>
        </p:nvSpPr>
        <p:spPr>
          <a:xfrm>
            <a:off x="0" y="0"/>
            <a:ext cx="9144000" cy="702024"/>
          </a:xfrm>
        </p:spPr>
      </p:sp>
      <p:sp>
        <p:nvSpPr>
          <p:cNvPr id="3" name="Rubrik 2">
            <a:extLst>
              <a:ext uri="{FF2B5EF4-FFF2-40B4-BE49-F238E27FC236}">
                <a16:creationId xmlns:a16="http://schemas.microsoft.com/office/drawing/2014/main" id="{F7207FD1-6C04-477A-BBCC-C7636D9699DB}"/>
              </a:ext>
            </a:extLst>
          </p:cNvPr>
          <p:cNvSpPr>
            <a:spLocks noGrp="1"/>
          </p:cNvSpPr>
          <p:nvPr>
            <p:ph type="title"/>
          </p:nvPr>
        </p:nvSpPr>
        <p:spPr>
          <a:xfrm>
            <a:off x="518746" y="648047"/>
            <a:ext cx="8229600" cy="1143000"/>
          </a:xfrm>
        </p:spPr>
        <p:txBody>
          <a:bodyPr/>
          <a:lstStyle/>
          <a:p>
            <a:r>
              <a:rPr lang="sv-SE" dirty="0"/>
              <a:t>Behovsinriktat arbetssätt</a:t>
            </a:r>
          </a:p>
        </p:txBody>
      </p:sp>
      <p:sp>
        <p:nvSpPr>
          <p:cNvPr id="4" name="Platshållare för text 3">
            <a:extLst>
              <a:ext uri="{FF2B5EF4-FFF2-40B4-BE49-F238E27FC236}">
                <a16:creationId xmlns:a16="http://schemas.microsoft.com/office/drawing/2014/main" id="{62DB6894-708C-4984-AF6D-0CD6AE6B232F}"/>
              </a:ext>
            </a:extLst>
          </p:cNvPr>
          <p:cNvSpPr>
            <a:spLocks noGrp="1"/>
          </p:cNvSpPr>
          <p:nvPr>
            <p:ph type="body" sz="quarter" idx="10"/>
          </p:nvPr>
        </p:nvSpPr>
        <p:spPr>
          <a:xfrm>
            <a:off x="518746" y="1791047"/>
            <a:ext cx="8229600" cy="3792069"/>
          </a:xfrm>
        </p:spPr>
        <p:txBody>
          <a:bodyPr>
            <a:normAutofit fontScale="92500" lnSpcReduction="20000"/>
          </a:bodyPr>
          <a:lstStyle/>
          <a:p>
            <a:pPr marL="0" indent="0">
              <a:buNone/>
            </a:pPr>
            <a:r>
              <a:rPr lang="sv-SE" dirty="0"/>
              <a:t>Handläggaren är noggrann med kartläggningen av den enskildes förmågor och behov utifrån synsättet att man ska fokusera på vilka förmågor den enskilde har inom olika områden. Sedan undersöks vad hen eventuellt behöver kompenseras för eller ha hjälpa med.</a:t>
            </a:r>
          </a:p>
          <a:p>
            <a:pPr marL="0" indent="0">
              <a:buNone/>
            </a:pPr>
            <a:endParaRPr lang="sv-SE" dirty="0"/>
          </a:p>
          <a:p>
            <a:pPr marL="0" indent="0">
              <a:buNone/>
            </a:pPr>
            <a:r>
              <a:rPr lang="sv-SE" dirty="0"/>
              <a:t>Därefter arbetar utförarna med den enskilde utifrån hens behov och den enskilde får möjlighet att göra så mycket som möjligt själv. Fokus är på individens individuella behov och om behoven förändras. </a:t>
            </a:r>
          </a:p>
        </p:txBody>
      </p:sp>
    </p:spTree>
    <p:extLst>
      <p:ext uri="{BB962C8B-B14F-4D97-AF65-F5344CB8AC3E}">
        <p14:creationId xmlns:p14="http://schemas.microsoft.com/office/powerpoint/2010/main" val="1360632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159A4A5-7EBD-44B3-9B44-E53AE3123EBC}"/>
              </a:ext>
            </a:extLst>
          </p:cNvPr>
          <p:cNvSpPr>
            <a:spLocks noGrp="1"/>
          </p:cNvSpPr>
          <p:nvPr>
            <p:ph type="title"/>
          </p:nvPr>
        </p:nvSpPr>
        <p:spPr>
          <a:xfrm>
            <a:off x="457200" y="477838"/>
            <a:ext cx="8229600" cy="1143000"/>
          </a:xfrm>
        </p:spPr>
        <p:txBody>
          <a:bodyPr>
            <a:normAutofit/>
          </a:bodyPr>
          <a:lstStyle/>
          <a:p>
            <a:r>
              <a:rPr lang="sv-SE" dirty="0"/>
              <a:t>Reflektioner</a:t>
            </a:r>
          </a:p>
        </p:txBody>
      </p:sp>
      <p:sp>
        <p:nvSpPr>
          <p:cNvPr id="3" name="Platshållare för innehåll 2">
            <a:extLst>
              <a:ext uri="{FF2B5EF4-FFF2-40B4-BE49-F238E27FC236}">
                <a16:creationId xmlns:a16="http://schemas.microsoft.com/office/drawing/2014/main" id="{2D74F607-316E-40AC-BCF6-5C17B62CD7B7}"/>
              </a:ext>
            </a:extLst>
          </p:cNvPr>
          <p:cNvSpPr>
            <a:spLocks noGrp="1"/>
          </p:cNvSpPr>
          <p:nvPr>
            <p:ph idx="1"/>
          </p:nvPr>
        </p:nvSpPr>
        <p:spPr>
          <a:xfrm>
            <a:off x="457200" y="1917700"/>
            <a:ext cx="8229600" cy="4208463"/>
          </a:xfrm>
        </p:spPr>
        <p:txBody>
          <a:bodyPr/>
          <a:lstStyle/>
          <a:p>
            <a:pPr marL="457200" lvl="0" indent="-457200">
              <a:buSzPct val="85000"/>
              <a:buFont typeface="Arial" panose="020B0604020202020204" pitchFamily="34" charset="0"/>
              <a:buChar char="•"/>
            </a:pPr>
            <a:r>
              <a:rPr lang="sv-SE" sz="2600" dirty="0"/>
              <a:t>Hur arbetar vi idag?</a:t>
            </a:r>
            <a:br>
              <a:rPr lang="sv-SE" sz="2600" dirty="0"/>
            </a:br>
            <a:r>
              <a:rPr lang="sv-SE" sz="2600" dirty="0"/>
              <a:t>Behovsinriktat – Insatsstyrt</a:t>
            </a:r>
          </a:p>
          <a:p>
            <a:pPr marL="457200" lvl="0" indent="-457200">
              <a:buSzPct val="85000"/>
              <a:buFont typeface="Arial" panose="020B0604020202020204" pitchFamily="34" charset="0"/>
              <a:buChar char="•"/>
            </a:pPr>
            <a:endParaRPr lang="sv-SE" sz="2600" dirty="0"/>
          </a:p>
          <a:p>
            <a:pPr marL="457200" lvl="0" indent="-457200">
              <a:buSzPct val="85000"/>
              <a:buFont typeface="Arial" panose="020B0604020202020204" pitchFamily="34" charset="0"/>
              <a:buChar char="•"/>
            </a:pPr>
            <a:r>
              <a:rPr lang="sv-SE" sz="2600" dirty="0"/>
              <a:t>Vad är största skillnaden mellan ”insatsstyrd verksamhet” och ”behovsinriktad verksamhet” tycker du?</a:t>
            </a:r>
          </a:p>
          <a:p>
            <a:pPr lvl="0">
              <a:buClr>
                <a:srgbClr val="AD0101"/>
              </a:buClr>
              <a:buSzPct val="85000"/>
            </a:pPr>
            <a:endParaRPr lang="sv-SE" sz="2600" dirty="0"/>
          </a:p>
          <a:p>
            <a:pPr marL="342900" indent="-342900">
              <a:buFont typeface="Arial" panose="020B0604020202020204" pitchFamily="34" charset="0"/>
              <a:buChar char="•"/>
            </a:pPr>
            <a:endParaRPr lang="sv-SE" dirty="0"/>
          </a:p>
        </p:txBody>
      </p:sp>
    </p:spTree>
    <p:extLst>
      <p:ext uri="{BB962C8B-B14F-4D97-AF65-F5344CB8AC3E}">
        <p14:creationId xmlns:p14="http://schemas.microsoft.com/office/powerpoint/2010/main" val="3596333511"/>
      </p:ext>
    </p:extLst>
  </p:cSld>
  <p:clrMapOvr>
    <a:masterClrMapping/>
  </p:clrMapOvr>
</p:sld>
</file>

<file path=ppt/theme/theme1.xml><?xml version="1.0" encoding="utf-8"?>
<a:theme xmlns:a="http://schemas.openxmlformats.org/drawingml/2006/main" name="Office-tema">
  <a:themeElements>
    <a:clrScheme name="Söderköpings kommun">
      <a:dk1>
        <a:sysClr val="windowText" lastClr="000000"/>
      </a:dk1>
      <a:lt1>
        <a:sysClr val="window" lastClr="FFFFFF"/>
      </a:lt1>
      <a:dk2>
        <a:srgbClr val="0A4C83"/>
      </a:dk2>
      <a:lt2>
        <a:srgbClr val="F2F2F1"/>
      </a:lt2>
      <a:accent1>
        <a:srgbClr val="87B52D"/>
      </a:accent1>
      <a:accent2>
        <a:srgbClr val="B4D8F1"/>
      </a:accent2>
      <a:accent3>
        <a:srgbClr val="B99701"/>
      </a:accent3>
      <a:accent4>
        <a:srgbClr val="ED8520"/>
      </a:accent4>
      <a:accent5>
        <a:srgbClr val="915276"/>
      </a:accent5>
      <a:accent6>
        <a:srgbClr val="FFCB21"/>
      </a:accent6>
      <a:hlink>
        <a:srgbClr val="00A09D"/>
      </a:hlink>
      <a:folHlink>
        <a:srgbClr val="7FCFCE"/>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_181017_PowerPoint att fylla i själv" id="{3CC77A61-7920-447D-BA7D-B25E709892B3}" vid="{00177F99-80E9-47A4-9B63-DE491574499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Powerpointmall tom</Template>
  <TotalTime>4444</TotalTime>
  <Words>959</Words>
  <Application>Microsoft Office PowerPoint</Application>
  <PresentationFormat>Bildspel på skärmen (4:3)</PresentationFormat>
  <Paragraphs>58</Paragraphs>
  <Slides>6</Slides>
  <Notes>5</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6</vt:i4>
      </vt:variant>
    </vt:vector>
  </HeadingPairs>
  <TitlesOfParts>
    <vt:vector size="11" baseType="lpstr">
      <vt:lpstr>Arial</vt:lpstr>
      <vt:lpstr>Calibri</vt:lpstr>
      <vt:lpstr>Courier New</vt:lpstr>
      <vt:lpstr>Garamond</vt:lpstr>
      <vt:lpstr>Office-tema</vt:lpstr>
      <vt:lpstr>IBIC- Del 1    </vt:lpstr>
      <vt:lpstr>PowerPoint-presentation</vt:lpstr>
      <vt:lpstr>Skillnaden mellan behovsinriktat och  - insatsstyrt</vt:lpstr>
      <vt:lpstr>Insatsstyrd verksamhet</vt:lpstr>
      <vt:lpstr>Behovsinriktat arbetssätt</vt:lpstr>
      <vt:lpstr>Reflektioner</vt:lpstr>
    </vt:vector>
  </TitlesOfParts>
  <Company>Anfang Design &amp; Kommunikation 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Billborn, Fredrika</dc:creator>
  <cp:lastModifiedBy>Billborn, Fredrika</cp:lastModifiedBy>
  <cp:revision>138</cp:revision>
  <cp:lastPrinted>2017-10-02T08:47:23Z</cp:lastPrinted>
  <dcterms:created xsi:type="dcterms:W3CDTF">2022-11-15T11:43:55Z</dcterms:created>
  <dcterms:modified xsi:type="dcterms:W3CDTF">2023-03-20T10:26:48Z</dcterms:modified>
</cp:coreProperties>
</file>