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4" r:id="rId2"/>
    <p:sldId id="285" r:id="rId3"/>
    <p:sldId id="287" r:id="rId4"/>
    <p:sldId id="289" r:id="rId5"/>
    <p:sldId id="290" r:id="rId6"/>
    <p:sldId id="291" r:id="rId7"/>
    <p:sldId id="292" r:id="rId8"/>
    <p:sldId id="293" r:id="rId9"/>
    <p:sldId id="294" r:id="rId10"/>
    <p:sldId id="295" r:id="rId11"/>
    <p:sldId id="296" r:id="rId12"/>
    <p:sldId id="297" r:id="rId13"/>
    <p:sldId id="298" r:id="rId14"/>
    <p:sldId id="309" r:id="rId15"/>
    <p:sldId id="308" r:id="rId16"/>
    <p:sldId id="314" r:id="rId17"/>
    <p:sldId id="310" r:id="rId18"/>
    <p:sldId id="311" r:id="rId19"/>
    <p:sldId id="312" r:id="rId20"/>
    <p:sldId id="313" r:id="rId21"/>
    <p:sldId id="315" r:id="rId22"/>
    <p:sldId id="316" r:id="rId23"/>
    <p:sldId id="299" r:id="rId24"/>
    <p:sldId id="300" r:id="rId25"/>
    <p:sldId id="302" r:id="rId26"/>
    <p:sldId id="305" r:id="rId27"/>
    <p:sldId id="306" r:id="rId28"/>
    <p:sldId id="303" r:id="rId29"/>
    <p:sldId id="317" r:id="rId30"/>
    <p:sldId id="304" r:id="rId31"/>
    <p:sldId id="271" r:id="rId32"/>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BDB"/>
    <a:srgbClr val="0A4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016" autoAdjust="0"/>
  </p:normalViewPr>
  <p:slideViewPr>
    <p:cSldViewPr snapToGrid="0" snapToObjects="1" showGuides="1">
      <p:cViewPr varScale="1">
        <p:scale>
          <a:sx n="79" d="100"/>
          <a:sy n="79" d="100"/>
        </p:scale>
        <p:origin x="2526" y="84"/>
      </p:cViewPr>
      <p:guideLst>
        <p:guide orient="horz" pos="845"/>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2EF6-1DC8-43EB-B149-B74CE7184B5F}" type="datetimeFigureOut">
              <a:rPr lang="sv-SE" smtClean="0"/>
              <a:t>2024-04-17</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0C769-D86E-4ECC-8879-FA6486420682}" type="slidenum">
              <a:rPr lang="sv-SE" smtClean="0"/>
              <a:t>‹#›</a:t>
            </a:fld>
            <a:endParaRPr lang="sv-SE"/>
          </a:p>
        </p:txBody>
      </p:sp>
    </p:spTree>
    <p:extLst>
      <p:ext uri="{BB962C8B-B14F-4D97-AF65-F5344CB8AC3E}">
        <p14:creationId xmlns:p14="http://schemas.microsoft.com/office/powerpoint/2010/main" val="384556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highlight>
                  <a:srgbClr val="FFFF00"/>
                </a:highlight>
              </a:rPr>
              <a:t>Lyft vikten av att inte dölja sina fel. ”Om jag gjort fel skulle lika gärna någon annan också kunna göra samma fel – det måste vi hjälpas åt att förhindra”. </a:t>
            </a:r>
          </a:p>
          <a:p>
            <a:r>
              <a:rPr lang="sv-SE" i="0" dirty="0">
                <a:highlight>
                  <a:srgbClr val="FFFF00"/>
                </a:highlight>
              </a:rPr>
              <a:t>Det är oftast inte individer som felar utan ofta handlar det om förutsättningar (kunskap, rutiner, tid, hjälpmedel, arbetsmiljö, struktur….)</a:t>
            </a:r>
          </a:p>
          <a:p>
            <a:r>
              <a:rPr lang="sv-SE" i="0" dirty="0">
                <a:highlight>
                  <a:srgbClr val="FFFF00"/>
                </a:highlight>
              </a:rPr>
              <a:t>Avvikelser utan analys/reflektion och åtgärd gör liten nytta och är tidsslöseri. Många avvikelser om samma sak kan hjälpa oss att förstå ett problem.  </a:t>
            </a:r>
          </a:p>
        </p:txBody>
      </p:sp>
      <p:sp>
        <p:nvSpPr>
          <p:cNvPr id="4" name="Platshållare för bildnummer 3"/>
          <p:cNvSpPr>
            <a:spLocks noGrp="1"/>
          </p:cNvSpPr>
          <p:nvPr>
            <p:ph type="sldNum" sz="quarter" idx="5"/>
          </p:nvPr>
        </p:nvSpPr>
        <p:spPr/>
        <p:txBody>
          <a:bodyPr/>
          <a:lstStyle/>
          <a:p>
            <a:fld id="{D650C769-D86E-4ECC-8879-FA6486420682}" type="slidenum">
              <a:rPr lang="sv-SE" smtClean="0"/>
              <a:t>5</a:t>
            </a:fld>
            <a:endParaRPr lang="sv-SE"/>
          </a:p>
        </p:txBody>
      </p:sp>
    </p:spTree>
    <p:extLst>
      <p:ext uri="{BB962C8B-B14F-4D97-AF65-F5344CB8AC3E}">
        <p14:creationId xmlns:p14="http://schemas.microsoft.com/office/powerpoint/2010/main" val="2133738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20</a:t>
            </a:fld>
            <a:endParaRPr lang="sv-SE"/>
          </a:p>
        </p:txBody>
      </p:sp>
    </p:spTree>
    <p:extLst>
      <p:ext uri="{BB962C8B-B14F-4D97-AF65-F5344CB8AC3E}">
        <p14:creationId xmlns:p14="http://schemas.microsoft.com/office/powerpoint/2010/main" val="281712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Viktigt att vända diskussionen till att granska sin </a:t>
            </a:r>
            <a:r>
              <a:rPr lang="sv-SE" b="1" dirty="0"/>
              <a:t>egen</a:t>
            </a:r>
            <a:r>
              <a:rPr lang="sv-SE" dirty="0"/>
              <a:t> möjlighet att lösa situationen och </a:t>
            </a:r>
            <a:r>
              <a:rPr lang="sv-SE" b="1" dirty="0"/>
              <a:t>inte</a:t>
            </a:r>
            <a:r>
              <a:rPr lang="sv-SE" dirty="0"/>
              <a:t> fokusera på hur </a:t>
            </a:r>
            <a:r>
              <a:rPr lang="sv-SE" b="1" dirty="0"/>
              <a:t>andra</a:t>
            </a:r>
            <a:r>
              <a:rPr lang="sv-SE" dirty="0"/>
              <a:t> ska göra eller borde ändra sitt arbetssätt.</a:t>
            </a:r>
          </a:p>
          <a:p>
            <a:r>
              <a:rPr lang="sv-SE" dirty="0"/>
              <a:t>I detta fall är det viktigt att vända sig till sina kollegor att hjälpa varandra, att ringa till samordnaren/arbetsledaren är det bästa i detta fall. </a:t>
            </a:r>
          </a:p>
          <a:p>
            <a:r>
              <a:rPr lang="sv-SE" dirty="0"/>
              <a:t>Övervägande: är introduktionen tillräcklig i vad man får/bör göra för den som </a:t>
            </a:r>
            <a:r>
              <a:rPr lang="sv-SE" b="1" dirty="0"/>
              <a:t>inte</a:t>
            </a:r>
            <a:r>
              <a:rPr lang="sv-SE" dirty="0"/>
              <a:t> har delegering?</a:t>
            </a:r>
          </a:p>
        </p:txBody>
      </p:sp>
      <p:sp>
        <p:nvSpPr>
          <p:cNvPr id="4" name="Platshållare för bildnummer 3"/>
          <p:cNvSpPr>
            <a:spLocks noGrp="1"/>
          </p:cNvSpPr>
          <p:nvPr>
            <p:ph type="sldNum" sz="quarter" idx="5"/>
          </p:nvPr>
        </p:nvSpPr>
        <p:spPr/>
        <p:txBody>
          <a:bodyPr/>
          <a:lstStyle/>
          <a:p>
            <a:fld id="{D650C769-D86E-4ECC-8879-FA6486420682}" type="slidenum">
              <a:rPr lang="sv-SE" smtClean="0"/>
              <a:t>22</a:t>
            </a:fld>
            <a:endParaRPr lang="sv-SE"/>
          </a:p>
        </p:txBody>
      </p:sp>
    </p:spTree>
    <p:extLst>
      <p:ext uri="{BB962C8B-B14F-4D97-AF65-F5344CB8AC3E}">
        <p14:creationId xmlns:p14="http://schemas.microsoft.com/office/powerpoint/2010/main" val="116486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a:t>Medarbetarrelaterat tillbud</a:t>
            </a:r>
          </a:p>
          <a:p>
            <a:pPr marL="0" indent="0">
              <a:buNone/>
            </a:pPr>
            <a:r>
              <a:rPr lang="sv-SE" dirty="0"/>
              <a:t>Tillbud är en händelse under arbetstid som hade kunnat leda till personskada. Ett ledord för tillbud är - Oj!</a:t>
            </a:r>
          </a:p>
          <a:p>
            <a:pPr marL="0" indent="0">
              <a:buNone/>
            </a:pPr>
            <a:endParaRPr lang="sv-SE" dirty="0"/>
          </a:p>
          <a:p>
            <a:pPr marL="0" indent="0">
              <a:buNone/>
            </a:pPr>
            <a:r>
              <a:rPr lang="sv-SE" b="1" dirty="0"/>
              <a:t>Arbetsskada</a:t>
            </a:r>
          </a:p>
          <a:p>
            <a:pPr marL="0" indent="0">
              <a:buNone/>
            </a:pPr>
            <a:r>
              <a:rPr lang="sv-SE" dirty="0"/>
              <a:t>En arbetsskada är ett olycksfall på eller vid färd till eller från arbetet samt sjukdom eller annan ohälsa som uppkommit i arbetet. Ett ledord för arbetsskada är - Aj!</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23</a:t>
            </a:fld>
            <a:endParaRPr lang="sv-SE"/>
          </a:p>
        </p:txBody>
      </p:sp>
    </p:spTree>
    <p:extLst>
      <p:ext uri="{BB962C8B-B14F-4D97-AF65-F5344CB8AC3E}">
        <p14:creationId xmlns:p14="http://schemas.microsoft.com/office/powerpoint/2010/main" val="1222063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Vilken struktur vill ni ha? </a:t>
            </a:r>
          </a:p>
          <a:p>
            <a:pPr marL="171450" indent="-171450">
              <a:buFontTx/>
              <a:buChar char="-"/>
            </a:pPr>
            <a:r>
              <a:rPr lang="sv-SE" dirty="0"/>
              <a:t>Avvikelseombud? Arbetsgrupp?</a:t>
            </a:r>
          </a:p>
          <a:p>
            <a:pPr marL="171450" indent="-171450">
              <a:buFontTx/>
              <a:buChar char="-"/>
            </a:pPr>
            <a:r>
              <a:rPr lang="sv-SE" dirty="0"/>
              <a:t>Diskussion på APT eller hur ska vi arbeta med systematisk återkoppling?</a:t>
            </a:r>
          </a:p>
          <a:p>
            <a:pPr marL="171450" indent="-171450">
              <a:buFontTx/>
              <a:buChar char="-"/>
            </a:pPr>
            <a:r>
              <a:rPr lang="sv-SE" dirty="0"/>
              <a:t>Vilket stöd vill medarbetare ha vid allvarliga avvikelser och hur får man det? </a:t>
            </a:r>
          </a:p>
          <a:p>
            <a:pPr marL="171450" indent="-171450">
              <a:buFontTx/>
              <a:buChar char="-"/>
            </a:pPr>
            <a:r>
              <a:rPr lang="sv-SE" dirty="0"/>
              <a:t>Finns det skam och skuld eller arbetar vi transparant? </a:t>
            </a:r>
          </a:p>
          <a:p>
            <a:pPr marL="171450" indent="-171450">
              <a:buFontTx/>
              <a:buChar char="-"/>
            </a:pPr>
            <a:r>
              <a:rPr lang="sv-SE" dirty="0"/>
              <a:t>Hur kan vi följa att avvikelser leder till förbättringar och att det verkligen gör nytta och inte bara är pinnar i statistik vi följer? </a:t>
            </a:r>
          </a:p>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24</a:t>
            </a:fld>
            <a:endParaRPr lang="sv-SE"/>
          </a:p>
        </p:txBody>
      </p:sp>
    </p:spTree>
    <p:extLst>
      <p:ext uri="{BB962C8B-B14F-4D97-AF65-F5344CB8AC3E}">
        <p14:creationId xmlns:p14="http://schemas.microsoft.com/office/powerpoint/2010/main" val="976129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25</a:t>
            </a:fld>
            <a:endParaRPr lang="sv-SE"/>
          </a:p>
        </p:txBody>
      </p:sp>
    </p:spTree>
    <p:extLst>
      <p:ext uri="{BB962C8B-B14F-4D97-AF65-F5344CB8AC3E}">
        <p14:creationId xmlns:p14="http://schemas.microsoft.com/office/powerpoint/2010/main" val="2202259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Utvecklingsmöjlighet att arbeta med avvikelser</a:t>
            </a:r>
          </a:p>
          <a:p>
            <a:r>
              <a:rPr lang="sv-SE" dirty="0"/>
              <a:t>När? Vid uppmärksammat fel</a:t>
            </a:r>
          </a:p>
          <a:p>
            <a:r>
              <a:rPr lang="sv-SE" dirty="0"/>
              <a:t>Hur snabbt skriva? Lättare utreda och mer fakta om man utreder snabbt. </a:t>
            </a:r>
          </a:p>
          <a:p>
            <a:pPr marL="0" indent="0">
              <a:buFont typeface="Arial" panose="020B0604020202020204" pitchFamily="34" charset="0"/>
              <a:buNone/>
            </a:pPr>
            <a:r>
              <a:rPr lang="sv-SE" dirty="0"/>
              <a:t>Var noga med att inleda med att skriva felhändelsen.</a:t>
            </a:r>
          </a:p>
          <a:p>
            <a:pPr lvl="1"/>
            <a:r>
              <a:rPr lang="sv-SE" dirty="0"/>
              <a:t>Tex. Fördröjd eller utebliven brytpunktsbedömning, bristande kommunikation/överrapportering.</a:t>
            </a:r>
          </a:p>
          <a:p>
            <a:pPr lvl="1"/>
            <a:r>
              <a:rPr lang="sv-SE" dirty="0"/>
              <a:t>På vilket sätt drabbades personen och vilka blev konsekvenserna. </a:t>
            </a:r>
          </a:p>
          <a:p>
            <a:pPr lvl="1"/>
            <a:r>
              <a:rPr lang="sv-SE" dirty="0"/>
              <a:t>Tänk SBAR när avvikelsen skrivs. </a:t>
            </a:r>
          </a:p>
          <a:p>
            <a:pPr lvl="0"/>
            <a:r>
              <a:rPr lang="sv-SE" dirty="0" err="1"/>
              <a:t>Vårdskada</a:t>
            </a:r>
            <a:r>
              <a:rPr lang="sv-SE" dirty="0"/>
              <a:t> – undvikbar</a:t>
            </a:r>
          </a:p>
          <a:p>
            <a:pPr lvl="0"/>
            <a:r>
              <a:rPr lang="sv-SE" dirty="0"/>
              <a:t>Övrigt: Undvik värdeord, faktabaserat.</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26</a:t>
            </a:fld>
            <a:endParaRPr lang="sv-SE"/>
          </a:p>
        </p:txBody>
      </p:sp>
    </p:spTree>
    <p:extLst>
      <p:ext uri="{BB962C8B-B14F-4D97-AF65-F5344CB8AC3E}">
        <p14:creationId xmlns:p14="http://schemas.microsoft.com/office/powerpoint/2010/main" val="845253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a:t>Medarbetarrelaterat tillbud</a:t>
            </a:r>
          </a:p>
          <a:p>
            <a:pPr marL="0" indent="0">
              <a:buNone/>
            </a:pPr>
            <a:r>
              <a:rPr lang="sv-SE" dirty="0"/>
              <a:t>Tillbud är en händelse under arbetstid som hade kunnat leda till personskada. Ett ledord för tillbud är - Oj!</a:t>
            </a:r>
          </a:p>
          <a:p>
            <a:pPr marL="0" indent="0">
              <a:buNone/>
            </a:pPr>
            <a:endParaRPr lang="sv-SE" dirty="0"/>
          </a:p>
          <a:p>
            <a:pPr marL="0" indent="0">
              <a:buNone/>
            </a:pPr>
            <a:r>
              <a:rPr lang="sv-SE" b="1" dirty="0"/>
              <a:t>Arbetsskada</a:t>
            </a:r>
          </a:p>
          <a:p>
            <a:pPr marL="0" indent="0">
              <a:buNone/>
            </a:pPr>
            <a:r>
              <a:rPr lang="sv-SE" dirty="0"/>
              <a:t>En arbetsskada är ett olycksfall på eller vid färd till eller från arbetet samt sjukdom eller annan ohälsa som uppkommit i arbetet. Ett ledord för arbetsskada är - Aj!</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29</a:t>
            </a:fld>
            <a:endParaRPr lang="sv-SE"/>
          </a:p>
        </p:txBody>
      </p:sp>
    </p:spTree>
    <p:extLst>
      <p:ext uri="{BB962C8B-B14F-4D97-AF65-F5344CB8AC3E}">
        <p14:creationId xmlns:p14="http://schemas.microsoft.com/office/powerpoint/2010/main" val="4161122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650C769-D86E-4ECC-8879-FA6486420682}" type="slidenum">
              <a:rPr lang="sv-SE" smtClean="0"/>
              <a:t>31</a:t>
            </a:fld>
            <a:endParaRPr lang="sv-SE"/>
          </a:p>
        </p:txBody>
      </p:sp>
    </p:spTree>
    <p:extLst>
      <p:ext uri="{BB962C8B-B14F-4D97-AF65-F5344CB8AC3E}">
        <p14:creationId xmlns:p14="http://schemas.microsoft.com/office/powerpoint/2010/main" val="40219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Tidslinje?</a:t>
            </a:r>
          </a:p>
        </p:txBody>
      </p:sp>
      <p:sp>
        <p:nvSpPr>
          <p:cNvPr id="4" name="Platshållare för bildnummer 3"/>
          <p:cNvSpPr>
            <a:spLocks noGrp="1"/>
          </p:cNvSpPr>
          <p:nvPr>
            <p:ph type="sldNum" sz="quarter" idx="5"/>
          </p:nvPr>
        </p:nvSpPr>
        <p:spPr/>
        <p:txBody>
          <a:bodyPr/>
          <a:lstStyle/>
          <a:p>
            <a:fld id="{D650C769-D86E-4ECC-8879-FA6486420682}" type="slidenum">
              <a:rPr lang="sv-SE" smtClean="0"/>
              <a:t>6</a:t>
            </a:fld>
            <a:endParaRPr lang="sv-SE"/>
          </a:p>
        </p:txBody>
      </p:sp>
    </p:spTree>
    <p:extLst>
      <p:ext uri="{BB962C8B-B14F-4D97-AF65-F5344CB8AC3E}">
        <p14:creationId xmlns:p14="http://schemas.microsoft.com/office/powerpoint/2010/main" val="336451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highlight>
                  <a:srgbClr val="FFFF00"/>
                </a:highlight>
              </a:rPr>
              <a:t>Lyft vikten av att inte dölja sina fel. ”Om jag gjort fel skulle lika gärna någon annan också kunna göra samma fel – det måste vi hjälpas åt att förhindra”. </a:t>
            </a:r>
          </a:p>
          <a:p>
            <a:r>
              <a:rPr lang="sv-SE" i="0" dirty="0">
                <a:highlight>
                  <a:srgbClr val="FFFF00"/>
                </a:highlight>
              </a:rPr>
              <a:t>Det är oftast inte individer som felar utan ofta handlar det om förutsättningar (kunskap, rutiner, tid, hjälpmedel, arbetsmiljö, struktur….)</a:t>
            </a:r>
          </a:p>
          <a:p>
            <a:r>
              <a:rPr lang="sv-SE" i="0" dirty="0">
                <a:highlight>
                  <a:srgbClr val="FFFF00"/>
                </a:highlight>
              </a:rPr>
              <a:t>Avvikelser utan analys/reflektion och åtgärd gör liten nytta och är tidsslöseri. Många avvikelser om samma sak kan hjälpa oss att förstå ett problem.  </a:t>
            </a:r>
          </a:p>
          <a:p>
            <a:pPr marL="0" indent="0">
              <a:buNone/>
            </a:pPr>
            <a:r>
              <a:rPr lang="sv-SE" b="1" dirty="0">
                <a:highlight>
                  <a:srgbClr val="FFFF00"/>
                </a:highlight>
              </a:rPr>
              <a:t>Medarbetarrelaterat tillbud</a:t>
            </a:r>
          </a:p>
          <a:p>
            <a:pPr marL="0" indent="0">
              <a:buNone/>
            </a:pPr>
            <a:r>
              <a:rPr lang="sv-SE" dirty="0">
                <a:highlight>
                  <a:srgbClr val="FFFF00"/>
                </a:highlight>
              </a:rPr>
              <a:t>Tillbud är en händelse under arbetstid som hade kunnat leda till personskada. Ett ledord för tillbud är - Oj!</a:t>
            </a:r>
          </a:p>
          <a:p>
            <a:pPr marL="0" indent="0">
              <a:buNone/>
            </a:pPr>
            <a:endParaRPr lang="sv-SE" dirty="0">
              <a:highlight>
                <a:srgbClr val="FFFF00"/>
              </a:highlight>
            </a:endParaRPr>
          </a:p>
          <a:p>
            <a:pPr marL="0" indent="0">
              <a:buNone/>
            </a:pPr>
            <a:r>
              <a:rPr lang="sv-SE" b="1" dirty="0">
                <a:highlight>
                  <a:srgbClr val="FFFF00"/>
                </a:highlight>
              </a:rPr>
              <a:t>Arbetsskada</a:t>
            </a:r>
          </a:p>
          <a:p>
            <a:pPr marL="0" indent="0">
              <a:buNone/>
            </a:pPr>
            <a:r>
              <a:rPr lang="sv-SE" dirty="0">
                <a:highlight>
                  <a:srgbClr val="FFFF00"/>
                </a:highlight>
              </a:rPr>
              <a:t>En arbetsskada är ett olycksfall på eller vid färd till eller från arbetet samt sjukdom eller annan ohälsa som uppkommit i arbetet. Ett ledord för arbetsskada är - Aj!</a:t>
            </a:r>
          </a:p>
          <a:p>
            <a:endParaRPr lang="sv-SE" i="0" dirty="0">
              <a:highlight>
                <a:srgbClr val="FFFF00"/>
              </a:highlight>
            </a:endParaRP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11</a:t>
            </a:fld>
            <a:endParaRPr lang="sv-SE"/>
          </a:p>
        </p:txBody>
      </p:sp>
    </p:spTree>
    <p:extLst>
      <p:ext uri="{BB962C8B-B14F-4D97-AF65-F5344CB8AC3E}">
        <p14:creationId xmlns:p14="http://schemas.microsoft.com/office/powerpoint/2010/main" val="374767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Tidslinje</a:t>
            </a:r>
          </a:p>
        </p:txBody>
      </p:sp>
      <p:sp>
        <p:nvSpPr>
          <p:cNvPr id="4" name="Platshållare för bildnummer 3"/>
          <p:cNvSpPr>
            <a:spLocks noGrp="1"/>
          </p:cNvSpPr>
          <p:nvPr>
            <p:ph type="sldNum" sz="quarter" idx="5"/>
          </p:nvPr>
        </p:nvSpPr>
        <p:spPr/>
        <p:txBody>
          <a:bodyPr/>
          <a:lstStyle/>
          <a:p>
            <a:fld id="{D650C769-D86E-4ECC-8879-FA6486420682}" type="slidenum">
              <a:rPr lang="sv-SE" smtClean="0"/>
              <a:t>12</a:t>
            </a:fld>
            <a:endParaRPr lang="sv-SE"/>
          </a:p>
        </p:txBody>
      </p:sp>
    </p:spTree>
    <p:extLst>
      <p:ext uri="{BB962C8B-B14F-4D97-AF65-F5344CB8AC3E}">
        <p14:creationId xmlns:p14="http://schemas.microsoft.com/office/powerpoint/2010/main" val="353841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Vilka är de bakomliggande orsakerna? Det kanske saknas rutin/arbetssätt för att säkerställa larm när man hastigt behöver avbryta en insats? Eller finns rutinen men medarbetaren inte introducerats i den? Finns det stöd för att komma ihåg det viktigaste i er verksamhet?</a:t>
            </a:r>
          </a:p>
        </p:txBody>
      </p:sp>
      <p:sp>
        <p:nvSpPr>
          <p:cNvPr id="4" name="Platshållare för bildnummer 3"/>
          <p:cNvSpPr>
            <a:spLocks noGrp="1"/>
          </p:cNvSpPr>
          <p:nvPr>
            <p:ph type="sldNum" sz="quarter" idx="5"/>
          </p:nvPr>
        </p:nvSpPr>
        <p:spPr/>
        <p:txBody>
          <a:bodyPr/>
          <a:lstStyle/>
          <a:p>
            <a:fld id="{D650C769-D86E-4ECC-8879-FA6486420682}" type="slidenum">
              <a:rPr lang="sv-SE" smtClean="0"/>
              <a:t>13</a:t>
            </a:fld>
            <a:endParaRPr lang="sv-SE"/>
          </a:p>
        </p:txBody>
      </p:sp>
    </p:spTree>
    <p:extLst>
      <p:ext uri="{BB962C8B-B14F-4D97-AF65-F5344CB8AC3E}">
        <p14:creationId xmlns:p14="http://schemas.microsoft.com/office/powerpoint/2010/main" val="1239976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15</a:t>
            </a:fld>
            <a:endParaRPr lang="sv-SE"/>
          </a:p>
        </p:txBody>
      </p:sp>
    </p:spTree>
    <p:extLst>
      <p:ext uri="{BB962C8B-B14F-4D97-AF65-F5344CB8AC3E}">
        <p14:creationId xmlns:p14="http://schemas.microsoft.com/office/powerpoint/2010/main" val="367405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16</a:t>
            </a:fld>
            <a:endParaRPr lang="sv-SE"/>
          </a:p>
        </p:txBody>
      </p:sp>
    </p:spTree>
    <p:extLst>
      <p:ext uri="{BB962C8B-B14F-4D97-AF65-F5344CB8AC3E}">
        <p14:creationId xmlns:p14="http://schemas.microsoft.com/office/powerpoint/2010/main" val="235233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den bakomliggande orsaken? Har vi god struktur för kommunikationen och överrapportering mellan medarbetare? När är informationen ”bra att ha” och viktig för medarbetare att känna till? </a:t>
            </a:r>
          </a:p>
        </p:txBody>
      </p:sp>
      <p:sp>
        <p:nvSpPr>
          <p:cNvPr id="4" name="Platshållare för bildnummer 3"/>
          <p:cNvSpPr>
            <a:spLocks noGrp="1"/>
          </p:cNvSpPr>
          <p:nvPr>
            <p:ph type="sldNum" sz="quarter" idx="5"/>
          </p:nvPr>
        </p:nvSpPr>
        <p:spPr/>
        <p:txBody>
          <a:bodyPr/>
          <a:lstStyle/>
          <a:p>
            <a:fld id="{D650C769-D86E-4ECC-8879-FA6486420682}" type="slidenum">
              <a:rPr lang="sv-SE" smtClean="0"/>
              <a:t>17</a:t>
            </a:fld>
            <a:endParaRPr lang="sv-SE"/>
          </a:p>
        </p:txBody>
      </p:sp>
    </p:spTree>
    <p:extLst>
      <p:ext uri="{BB962C8B-B14F-4D97-AF65-F5344CB8AC3E}">
        <p14:creationId xmlns:p14="http://schemas.microsoft.com/office/powerpoint/2010/main" val="110548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den bakomliggande orsaken? Vänd och vrid på informationen i bubblorna. </a:t>
            </a:r>
          </a:p>
        </p:txBody>
      </p:sp>
      <p:sp>
        <p:nvSpPr>
          <p:cNvPr id="4" name="Platshållare för bildnummer 3"/>
          <p:cNvSpPr>
            <a:spLocks noGrp="1"/>
          </p:cNvSpPr>
          <p:nvPr>
            <p:ph type="sldNum" sz="quarter" idx="5"/>
          </p:nvPr>
        </p:nvSpPr>
        <p:spPr/>
        <p:txBody>
          <a:bodyPr/>
          <a:lstStyle/>
          <a:p>
            <a:fld id="{D650C769-D86E-4ECC-8879-FA6486420682}" type="slidenum">
              <a:rPr lang="sv-SE" smtClean="0"/>
              <a:t>18</a:t>
            </a:fld>
            <a:endParaRPr lang="sv-SE"/>
          </a:p>
        </p:txBody>
      </p:sp>
    </p:spTree>
    <p:extLst>
      <p:ext uri="{BB962C8B-B14F-4D97-AF65-F5344CB8AC3E}">
        <p14:creationId xmlns:p14="http://schemas.microsoft.com/office/powerpoint/2010/main" val="82695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Inlednings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558047"/>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p:cNvSpPr>
            <a:spLocks noGrp="1"/>
          </p:cNvSpPr>
          <p:nvPr>
            <p:ph type="title"/>
          </p:nvPr>
        </p:nvSpPr>
        <p:spPr>
          <a:xfrm>
            <a:off x="694722" y="1001154"/>
            <a:ext cx="3549592" cy="2646313"/>
          </a:xfrm>
        </p:spPr>
        <p:txBody>
          <a:bodyPr lIns="0" tIns="0" rIns="0" bIns="0" anchor="t" anchorCtr="0">
            <a:noAutofit/>
          </a:bodyPr>
          <a:lstStyle>
            <a:lvl1pPr algn="l">
              <a:defRPr sz="3600" b="1">
                <a:solidFill>
                  <a:schemeClr val="bg1"/>
                </a:solidFill>
                <a:effectLst>
                  <a:outerShdw blurRad="38100" dist="25400" dir="2700000" algn="tl" rotWithShape="0">
                    <a:srgbClr val="000000">
                      <a:alpha val="43000"/>
                    </a:srgbClr>
                  </a:outerShdw>
                </a:effectLst>
              </a:defRPr>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695931" y="5920972"/>
            <a:ext cx="6121023" cy="320975"/>
          </a:xfrm>
        </p:spPr>
        <p:txBody>
          <a:bodyPr lIns="0" tIns="0" rIns="0" bIns="0">
            <a:no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17505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nehållssida bild upptill">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1"/>
            <a:ext cx="9144000" cy="2250831"/>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här för att lägga till bild</a:t>
            </a:r>
          </a:p>
        </p:txBody>
      </p:sp>
      <p:sp>
        <p:nvSpPr>
          <p:cNvPr id="5" name="Rubrik 1"/>
          <p:cNvSpPr>
            <a:spLocks noGrp="1"/>
          </p:cNvSpPr>
          <p:nvPr>
            <p:ph type="title"/>
          </p:nvPr>
        </p:nvSpPr>
        <p:spPr>
          <a:xfrm>
            <a:off x="518746" y="2187779"/>
            <a:ext cx="8229600" cy="1143000"/>
          </a:xfrm>
        </p:spPr>
        <p:txBody>
          <a:bodyPr/>
          <a:lstStyle/>
          <a:p>
            <a:r>
              <a:rPr lang="sv-SE"/>
              <a:t>Klicka här för att ändra mall för rubrikformat</a:t>
            </a:r>
            <a:endParaRPr lang="sv-SE" dirty="0"/>
          </a:p>
        </p:txBody>
      </p:sp>
      <p:sp>
        <p:nvSpPr>
          <p:cNvPr id="9" name="Platshållare för text 8"/>
          <p:cNvSpPr>
            <a:spLocks noGrp="1"/>
          </p:cNvSpPr>
          <p:nvPr>
            <p:ph type="body" sz="quarter" idx="10" hasCustomPrompt="1"/>
          </p:nvPr>
        </p:nvSpPr>
        <p:spPr>
          <a:xfrm>
            <a:off x="518746" y="3331308"/>
            <a:ext cx="8229600" cy="2251808"/>
          </a:xfrm>
        </p:spPr>
        <p:txBody>
          <a:bodyPr/>
          <a:lstStyle>
            <a:lvl1pPr marL="342900" indent="-342900">
              <a:buClrTx/>
              <a:buSzPct val="125000"/>
              <a:buFont typeface="Arial" panose="020B0604020202020204" pitchFamily="34" charset="0"/>
              <a:buChar char="•"/>
              <a:defRPr sz="2800"/>
            </a:lvl1pPr>
          </a:lstStyle>
          <a:p>
            <a:pPr marL="0" indent="0">
              <a:buClr>
                <a:schemeClr val="tx2"/>
              </a:buClr>
              <a:buSzPct val="125000"/>
              <a:buNone/>
            </a:pPr>
            <a:r>
              <a:rPr lang="sv-SE" sz="2400" dirty="0"/>
              <a:t>Skriv din text här</a:t>
            </a:r>
          </a:p>
          <a:p>
            <a:pPr lvl="0"/>
            <a:endParaRPr lang="sv-SE" dirty="0"/>
          </a:p>
        </p:txBody>
      </p:sp>
    </p:spTree>
    <p:extLst>
      <p:ext uri="{BB962C8B-B14F-4D97-AF65-F5344CB8AC3E}">
        <p14:creationId xmlns:p14="http://schemas.microsoft.com/office/powerpoint/2010/main" val="71639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unktlista två kolumner">
    <p:spTree>
      <p:nvGrpSpPr>
        <p:cNvPr id="1" name=""/>
        <p:cNvGrpSpPr/>
        <p:nvPr/>
      </p:nvGrpSpPr>
      <p:grpSpPr>
        <a:xfrm>
          <a:off x="0" y="0"/>
          <a:ext cx="0" cy="0"/>
          <a:chOff x="0" y="0"/>
          <a:chExt cx="0" cy="0"/>
        </a:xfrm>
      </p:grpSpPr>
      <p:sp>
        <p:nvSpPr>
          <p:cNvPr id="5" name="Rubrik 1"/>
          <p:cNvSpPr>
            <a:spLocks noGrp="1"/>
          </p:cNvSpPr>
          <p:nvPr>
            <p:ph type="title"/>
          </p:nvPr>
        </p:nvSpPr>
        <p:spPr>
          <a:xfrm>
            <a:off x="533401" y="305446"/>
            <a:ext cx="8229600" cy="1143000"/>
          </a:xfrm>
        </p:spPr>
        <p:txBody>
          <a:bodyPr/>
          <a:lstStyle/>
          <a:p>
            <a:r>
              <a:rPr lang="sv-SE"/>
              <a:t>Klicka här för att ändra mall för rubrikformat</a:t>
            </a:r>
            <a:endParaRPr lang="sv-SE" dirty="0"/>
          </a:p>
        </p:txBody>
      </p:sp>
      <p:sp>
        <p:nvSpPr>
          <p:cNvPr id="4" name="Platshållare för text 3"/>
          <p:cNvSpPr>
            <a:spLocks noGrp="1"/>
          </p:cNvSpPr>
          <p:nvPr>
            <p:ph type="body" sz="quarter" idx="10" hasCustomPrompt="1"/>
          </p:nvPr>
        </p:nvSpPr>
        <p:spPr>
          <a:xfrm>
            <a:off x="533401" y="1468684"/>
            <a:ext cx="3713284" cy="4949825"/>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
        <p:nvSpPr>
          <p:cNvPr id="8" name="Platshållare för text 3"/>
          <p:cNvSpPr>
            <a:spLocks noGrp="1"/>
          </p:cNvSpPr>
          <p:nvPr>
            <p:ph type="body" sz="quarter" idx="11" hasCustomPrompt="1"/>
          </p:nvPr>
        </p:nvSpPr>
        <p:spPr>
          <a:xfrm>
            <a:off x="4941277" y="1468684"/>
            <a:ext cx="3821723" cy="4114431"/>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Tree>
    <p:extLst>
      <p:ext uri="{BB962C8B-B14F-4D97-AF65-F5344CB8AC3E}">
        <p14:creationId xmlns:p14="http://schemas.microsoft.com/office/powerpoint/2010/main" val="272567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Här står en rubrik</a:t>
            </a:r>
          </a:p>
        </p:txBody>
      </p:sp>
      <p:sp>
        <p:nvSpPr>
          <p:cNvPr id="3" name="Platshållare för innehåll 2"/>
          <p:cNvSpPr>
            <a:spLocks noGrp="1"/>
          </p:cNvSpPr>
          <p:nvPr>
            <p:ph idx="1" hasCustomPrompt="1"/>
          </p:nvPr>
        </p:nvSpPr>
        <p:spPr/>
        <p:txBody>
          <a:bodyPr/>
          <a:lstStyle>
            <a:lvl1pPr marL="0" indent="0">
              <a:buNone/>
              <a:defRPr sz="2400"/>
            </a:lvl1pPr>
            <a:lvl2pPr>
              <a:defRPr sz="2000"/>
            </a:lvl2pPr>
          </a:lstStyle>
          <a:p>
            <a:pPr lvl="0"/>
            <a:r>
              <a:rPr lang="sv-SE" dirty="0"/>
              <a:t>Skriv din text här</a:t>
            </a:r>
          </a:p>
        </p:txBody>
      </p:sp>
    </p:spTree>
    <p:extLst>
      <p:ext uri="{BB962C8B-B14F-4D97-AF65-F5344CB8AC3E}">
        <p14:creationId xmlns:p14="http://schemas.microsoft.com/office/powerpoint/2010/main" val="100921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6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700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WOT-analys">
    <p:spTree>
      <p:nvGrpSpPr>
        <p:cNvPr id="1" name=""/>
        <p:cNvGrpSpPr/>
        <p:nvPr/>
      </p:nvGrpSpPr>
      <p:grpSpPr>
        <a:xfrm>
          <a:off x="0" y="0"/>
          <a:ext cx="0" cy="0"/>
          <a:chOff x="0" y="0"/>
          <a:chExt cx="0" cy="0"/>
        </a:xfrm>
      </p:grpSpPr>
      <p:graphicFrame>
        <p:nvGraphicFramePr>
          <p:cNvPr id="14" name="Tabell 13"/>
          <p:cNvGraphicFramePr>
            <a:graphicFrameLocks noGrp="1"/>
          </p:cNvGraphicFramePr>
          <p:nvPr userDrawn="1">
            <p:extLst>
              <p:ext uri="{D42A27DB-BD31-4B8C-83A1-F6EECF244321}">
                <p14:modId xmlns:p14="http://schemas.microsoft.com/office/powerpoint/2010/main" val="1220344925"/>
              </p:ext>
            </p:extLst>
          </p:nvPr>
        </p:nvGraphicFramePr>
        <p:xfrm>
          <a:off x="293078" y="1887322"/>
          <a:ext cx="8557844" cy="3599077"/>
        </p:xfrm>
        <a:graphic>
          <a:graphicData uri="http://schemas.openxmlformats.org/drawingml/2006/table">
            <a:tbl>
              <a:tblPr firstRow="1" bandRow="1">
                <a:tableStyleId>{21E4AEA4-8DFA-4A89-87EB-49C32662AFE0}</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3599077">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extLst>
                  <a:ext uri="{0D108BD9-81ED-4DB2-BD59-A6C34878D82A}">
                    <a16:rowId xmlns:a16="http://schemas.microsoft.com/office/drawing/2014/main" val="10000"/>
                  </a:ext>
                </a:extLst>
              </a:tr>
            </a:tbl>
          </a:graphicData>
        </a:graphic>
      </p:graphicFrame>
      <p:sp>
        <p:nvSpPr>
          <p:cNvPr id="4" name="Rubrik 1"/>
          <p:cNvSpPr>
            <a:spLocks noGrp="1"/>
          </p:cNvSpPr>
          <p:nvPr>
            <p:ph type="title" hasCustomPrompt="1"/>
          </p:nvPr>
        </p:nvSpPr>
        <p:spPr>
          <a:xfrm>
            <a:off x="457200" y="274638"/>
            <a:ext cx="8229600" cy="1143000"/>
          </a:xfrm>
        </p:spPr>
        <p:txBody>
          <a:bodyPr/>
          <a:lstStyle>
            <a:lvl1pPr>
              <a:defRPr/>
            </a:lvl1pPr>
          </a:lstStyle>
          <a:p>
            <a:r>
              <a:rPr lang="sv-SE" dirty="0" err="1"/>
              <a:t>SWOT</a:t>
            </a:r>
            <a:endParaRPr lang="sv-SE" dirty="0"/>
          </a:p>
        </p:txBody>
      </p:sp>
      <p:sp>
        <p:nvSpPr>
          <p:cNvPr id="6" name="Platshållare för text 5"/>
          <p:cNvSpPr>
            <a:spLocks noGrp="1"/>
          </p:cNvSpPr>
          <p:nvPr>
            <p:ph type="body" sz="quarter" idx="10" hasCustomPrompt="1"/>
          </p:nvPr>
        </p:nvSpPr>
        <p:spPr>
          <a:xfrm>
            <a:off x="318478" y="1979078"/>
            <a:ext cx="1990193" cy="3276000"/>
          </a:xfrm>
        </p:spPr>
        <p:txBody>
          <a:bodyPr>
            <a:normAutofit/>
          </a:bodyPr>
          <a:lstStyle>
            <a:lvl1pPr marL="0" indent="0">
              <a:buNone/>
              <a:defRPr sz="1400" baseline="0">
                <a:latin typeface="Garamond" panose="02020404030301010803" pitchFamily="18" charset="0"/>
              </a:defRPr>
            </a:lvl1pPr>
          </a:lstStyle>
          <a:p>
            <a:pPr lvl="0"/>
            <a:r>
              <a:rPr lang="sv-SE" dirty="0"/>
              <a:t>Skriv din text här</a:t>
            </a:r>
          </a:p>
        </p:txBody>
      </p:sp>
      <p:graphicFrame>
        <p:nvGraphicFramePr>
          <p:cNvPr id="10" name="Tabell 9"/>
          <p:cNvGraphicFramePr>
            <a:graphicFrameLocks noGrp="1"/>
          </p:cNvGraphicFramePr>
          <p:nvPr userDrawn="1">
            <p:extLst>
              <p:ext uri="{D42A27DB-BD31-4B8C-83A1-F6EECF244321}">
                <p14:modId xmlns:p14="http://schemas.microsoft.com/office/powerpoint/2010/main" val="2839685702"/>
              </p:ext>
            </p:extLst>
          </p:nvPr>
        </p:nvGraphicFramePr>
        <p:xfrm>
          <a:off x="293078" y="1515115"/>
          <a:ext cx="8557844" cy="402688"/>
        </p:xfrm>
        <a:graphic>
          <a:graphicData uri="http://schemas.openxmlformats.org/drawingml/2006/table">
            <a:tbl>
              <a:tblPr firstRow="1" bandRow="1">
                <a:tableStyleId>{5C22544A-7EE6-4342-B048-85BDC9FD1C3A}</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289236">
                <a:tc>
                  <a:txBody>
                    <a:bodyPr/>
                    <a:lstStyle/>
                    <a:p>
                      <a:pPr algn="ctr"/>
                      <a:r>
                        <a:rPr lang="sv-SE" sz="1800" dirty="0"/>
                        <a:t>Styrkor</a:t>
                      </a:r>
                    </a:p>
                  </a:txBody>
                  <a:tcPr marL="128368" marR="128368" marT="64184" marB="64184">
                    <a:solidFill>
                      <a:schemeClr val="tx2"/>
                    </a:solidFill>
                  </a:tcPr>
                </a:tc>
                <a:tc>
                  <a:txBody>
                    <a:bodyPr/>
                    <a:lstStyle/>
                    <a:p>
                      <a:pPr algn="ctr"/>
                      <a:r>
                        <a:rPr lang="sv-SE" sz="1800" dirty="0"/>
                        <a:t>Svagheter</a:t>
                      </a:r>
                    </a:p>
                  </a:txBody>
                  <a:tcPr marL="128368" marR="128368" marT="64184" marB="64184">
                    <a:solidFill>
                      <a:schemeClr val="tx2"/>
                    </a:solidFill>
                  </a:tcPr>
                </a:tc>
                <a:tc>
                  <a:txBody>
                    <a:bodyPr/>
                    <a:lstStyle/>
                    <a:p>
                      <a:pPr algn="ctr"/>
                      <a:r>
                        <a:rPr lang="sv-SE" sz="1800" dirty="0"/>
                        <a:t>Möjligheter</a:t>
                      </a:r>
                    </a:p>
                  </a:txBody>
                  <a:tcPr marL="128368" marR="128368" marT="64184" marB="64184">
                    <a:solidFill>
                      <a:schemeClr val="tx2"/>
                    </a:solidFill>
                  </a:tcPr>
                </a:tc>
                <a:tc>
                  <a:txBody>
                    <a:bodyPr/>
                    <a:lstStyle/>
                    <a:p>
                      <a:pPr algn="ctr"/>
                      <a:r>
                        <a:rPr lang="sv-SE" sz="1800" dirty="0"/>
                        <a:t>Risker och hot</a:t>
                      </a:r>
                    </a:p>
                  </a:txBody>
                  <a:tcPr marL="128368" marR="128368" marT="64184" marB="64184">
                    <a:solidFill>
                      <a:schemeClr val="tx2"/>
                    </a:solidFill>
                  </a:tcPr>
                </a:tc>
                <a:extLst>
                  <a:ext uri="{0D108BD9-81ED-4DB2-BD59-A6C34878D82A}">
                    <a16:rowId xmlns:a16="http://schemas.microsoft.com/office/drawing/2014/main" val="10000"/>
                  </a:ext>
                </a:extLst>
              </a:tr>
            </a:tbl>
          </a:graphicData>
        </a:graphic>
      </p:graphicFrame>
      <p:sp>
        <p:nvSpPr>
          <p:cNvPr id="11" name="Platshållare för text 5"/>
          <p:cNvSpPr>
            <a:spLocks noGrp="1"/>
          </p:cNvSpPr>
          <p:nvPr>
            <p:ph type="body" sz="quarter" idx="11" hasCustomPrompt="1"/>
          </p:nvPr>
        </p:nvSpPr>
        <p:spPr>
          <a:xfrm>
            <a:off x="243423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a:p>
            <a:pPr lvl="0"/>
            <a:endParaRPr lang="sv-SE" dirty="0"/>
          </a:p>
        </p:txBody>
      </p:sp>
      <p:sp>
        <p:nvSpPr>
          <p:cNvPr id="12" name="Platshållare för text 5"/>
          <p:cNvSpPr>
            <a:spLocks noGrp="1"/>
          </p:cNvSpPr>
          <p:nvPr>
            <p:ph type="body" sz="quarter" idx="12" hasCustomPrompt="1"/>
          </p:nvPr>
        </p:nvSpPr>
        <p:spPr>
          <a:xfrm>
            <a:off x="4568744" y="1976961"/>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
        <p:nvSpPr>
          <p:cNvPr id="13" name="Platshållare för text 5"/>
          <p:cNvSpPr>
            <a:spLocks noGrp="1"/>
          </p:cNvSpPr>
          <p:nvPr>
            <p:ph type="body" sz="quarter" idx="13" hasCustomPrompt="1"/>
          </p:nvPr>
        </p:nvSpPr>
        <p:spPr>
          <a:xfrm>
            <a:off x="670325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Tree>
    <p:extLst>
      <p:ext uri="{BB962C8B-B14F-4D97-AF65-F5344CB8AC3E}">
        <p14:creationId xmlns:p14="http://schemas.microsoft.com/office/powerpoint/2010/main" val="38877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8_Baksida">
    <p:spTree>
      <p:nvGrpSpPr>
        <p:cNvPr id="1" name=""/>
        <p:cNvGrpSpPr/>
        <p:nvPr/>
      </p:nvGrpSpPr>
      <p:grpSpPr>
        <a:xfrm>
          <a:off x="0" y="0"/>
          <a:ext cx="0" cy="0"/>
          <a:chOff x="0" y="0"/>
          <a:chExt cx="0" cy="0"/>
        </a:xfrm>
      </p:grpSpPr>
      <p:sp>
        <p:nvSpPr>
          <p:cNvPr id="2" name="Rektangel 1"/>
          <p:cNvSpPr/>
          <p:nvPr userDrawn="1"/>
        </p:nvSpPr>
        <p:spPr>
          <a:xfrm>
            <a:off x="0" y="5168652"/>
            <a:ext cx="9144000" cy="17860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Rektangel 2"/>
          <p:cNvSpPr/>
          <p:nvPr userDrawn="1"/>
        </p:nvSpPr>
        <p:spPr>
          <a:xfrm>
            <a:off x="0" y="0"/>
            <a:ext cx="9144000" cy="5168652"/>
          </a:xfrm>
          <a:prstGeom prst="rect">
            <a:avLst/>
          </a:prstGeom>
          <a:solidFill>
            <a:srgbClr val="0A4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4" name="Bildobjekt 3" descr="soderkoping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9347" y="5419462"/>
            <a:ext cx="1361344" cy="909776"/>
          </a:xfrm>
          <a:prstGeom prst="rect">
            <a:avLst/>
          </a:prstGeom>
        </p:spPr>
      </p:pic>
    </p:spTree>
    <p:extLst>
      <p:ext uri="{BB962C8B-B14F-4D97-AF65-F5344CB8AC3E}">
        <p14:creationId xmlns:p14="http://schemas.microsoft.com/office/powerpoint/2010/main" val="424707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descr="original_soderkoping_dekor_cmyk.eps"/>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0" y="6555160"/>
            <a:ext cx="9160709" cy="324000"/>
          </a:xfrm>
          <a:prstGeom prst="rect">
            <a:avLst/>
          </a:prstGeom>
        </p:spPr>
      </p:pic>
      <p:pic>
        <p:nvPicPr>
          <p:cNvPr id="9" name="Bildobjekt 8" descr="soderkoping_cmyk.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68344" y="5700571"/>
            <a:ext cx="1052150" cy="703144"/>
          </a:xfrm>
          <a:prstGeom prst="rect">
            <a:avLst/>
          </a:prstGeom>
        </p:spPr>
      </p:pic>
    </p:spTree>
    <p:extLst>
      <p:ext uri="{BB962C8B-B14F-4D97-AF65-F5344CB8AC3E}">
        <p14:creationId xmlns:p14="http://schemas.microsoft.com/office/powerpoint/2010/main" val="32403552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50" r:id="rId4"/>
    <p:sldLayoutId id="2147483652" r:id="rId5"/>
    <p:sldLayoutId id="2147483664" r:id="rId6"/>
    <p:sldLayoutId id="2147483655" r:id="rId7"/>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7" name="Rubrik 6"/>
          <p:cNvSpPr>
            <a:spLocks noGrp="1"/>
          </p:cNvSpPr>
          <p:nvPr>
            <p:ph type="title"/>
          </p:nvPr>
        </p:nvSpPr>
        <p:spPr>
          <a:xfrm>
            <a:off x="733221" y="568014"/>
            <a:ext cx="6122233" cy="2646313"/>
          </a:xfrm>
        </p:spPr>
        <p:txBody>
          <a:bodyPr/>
          <a:lstStyle/>
          <a:p>
            <a:r>
              <a:rPr lang="sv-SE" sz="4800" dirty="0">
                <a:effectLst/>
              </a:rPr>
              <a:t>Fallbeskrivningar att diskutera</a:t>
            </a:r>
          </a:p>
        </p:txBody>
      </p:sp>
      <p:sp>
        <p:nvSpPr>
          <p:cNvPr id="8" name="Rubrik 6"/>
          <p:cNvSpPr txBox="1">
            <a:spLocks/>
          </p:cNvSpPr>
          <p:nvPr/>
        </p:nvSpPr>
        <p:spPr>
          <a:xfrm>
            <a:off x="847121" y="1008704"/>
            <a:ext cx="3930151" cy="2646313"/>
          </a:xfrm>
          <a:prstGeom prst="rect">
            <a:avLst/>
          </a:prstGeom>
        </p:spPr>
        <p:txBody>
          <a:bodyPr vert="horz" lIns="0" tIns="0" rIns="0" bIns="0" rtlCol="0" anchor="t" anchorCtr="0">
            <a:noAutofit/>
          </a:bodyPr>
          <a:lstStyle>
            <a:lvl1pPr algn="l" defTabSz="457200" rtl="0" eaLnBrk="1" latinLnBrk="0" hangingPunct="1">
              <a:spcBef>
                <a:spcPct val="0"/>
              </a:spcBef>
              <a:buNone/>
              <a:defRPr sz="3600" b="1" kern="1200">
                <a:solidFill>
                  <a:schemeClr val="bg1"/>
                </a:solidFill>
                <a:effectLst>
                  <a:outerShdw blurRad="38100" dist="25400" dir="2700000" algn="tl" rotWithShape="0">
                    <a:srgbClr val="000000">
                      <a:alpha val="43000"/>
                    </a:srgbClr>
                  </a:outerShdw>
                </a:effectLst>
                <a:latin typeface="+mj-lt"/>
                <a:ea typeface="+mj-ea"/>
                <a:cs typeface="+mj-cs"/>
              </a:defRPr>
            </a:lvl1pPr>
          </a:lstStyle>
          <a:p>
            <a:endParaRPr lang="sv-SE" sz="4800"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057" y="4079359"/>
            <a:ext cx="2546167" cy="2103212"/>
          </a:xfrm>
          <a:prstGeom prst="rect">
            <a:avLst/>
          </a:prstGeom>
        </p:spPr>
      </p:pic>
    </p:spTree>
    <p:extLst>
      <p:ext uri="{BB962C8B-B14F-4D97-AF65-F5344CB8AC3E}">
        <p14:creationId xmlns:p14="http://schemas.microsoft.com/office/powerpoint/2010/main" val="11220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2CB7B-6CC4-4022-A0A1-B017E154A70A}"/>
              </a:ext>
            </a:extLst>
          </p:cNvPr>
          <p:cNvSpPr>
            <a:spLocks noGrp="1"/>
          </p:cNvSpPr>
          <p:nvPr>
            <p:ph type="title"/>
          </p:nvPr>
        </p:nvSpPr>
        <p:spPr/>
        <p:txBody>
          <a:bodyPr/>
          <a:lstStyle/>
          <a:p>
            <a:r>
              <a:rPr lang="sv-SE" dirty="0"/>
              <a:t>Lisa</a:t>
            </a:r>
          </a:p>
        </p:txBody>
      </p:sp>
      <p:sp>
        <p:nvSpPr>
          <p:cNvPr id="3" name="Platshållare för innehåll 2">
            <a:extLst>
              <a:ext uri="{FF2B5EF4-FFF2-40B4-BE49-F238E27FC236}">
                <a16:creationId xmlns:a16="http://schemas.microsoft.com/office/drawing/2014/main" id="{BD132372-3D14-434E-987B-83AC7A7BE0FF}"/>
              </a:ext>
            </a:extLst>
          </p:cNvPr>
          <p:cNvSpPr>
            <a:spLocks noGrp="1"/>
          </p:cNvSpPr>
          <p:nvPr>
            <p:ph sz="half" idx="1"/>
          </p:nvPr>
        </p:nvSpPr>
        <p:spPr>
          <a:xfrm>
            <a:off x="457200" y="1600200"/>
            <a:ext cx="4416804" cy="4525963"/>
          </a:xfrm>
        </p:spPr>
        <p:txBody>
          <a:bodyPr/>
          <a:lstStyle/>
          <a:p>
            <a:pPr marL="0" indent="0">
              <a:buNone/>
            </a:pPr>
            <a:r>
              <a:rPr lang="sv-SE" dirty="0"/>
              <a:t>Efter 3 dagar märker samma hemtjänstpersonal som hjälpte Lisa vid duschen att trygghetslarmet glömdes bort och att det har legat inne i badrummet sedan dess. </a:t>
            </a:r>
          </a:p>
        </p:txBody>
      </p:sp>
      <p:pic>
        <p:nvPicPr>
          <p:cNvPr id="5" name="Platshållare för innehåll 4">
            <a:extLst>
              <a:ext uri="{FF2B5EF4-FFF2-40B4-BE49-F238E27FC236}">
                <a16:creationId xmlns:a16="http://schemas.microsoft.com/office/drawing/2014/main" id="{C25F59A9-8488-4A04-8F68-80F83DBF990D}"/>
              </a:ext>
            </a:extLst>
          </p:cNvPr>
          <p:cNvPicPr>
            <a:picLocks noGrp="1" noChangeAspect="1"/>
          </p:cNvPicPr>
          <p:nvPr>
            <p:ph sz="half" idx="2"/>
          </p:nvPr>
        </p:nvPicPr>
        <p:blipFill>
          <a:blip r:embed="rId2"/>
          <a:stretch>
            <a:fillRect/>
          </a:stretch>
        </p:blipFill>
        <p:spPr>
          <a:xfrm>
            <a:off x="5100537" y="1306103"/>
            <a:ext cx="3649181" cy="4927165"/>
          </a:xfrm>
          <a:prstGeom prst="rect">
            <a:avLst/>
          </a:prstGeom>
        </p:spPr>
      </p:pic>
    </p:spTree>
    <p:extLst>
      <p:ext uri="{BB962C8B-B14F-4D97-AF65-F5344CB8AC3E}">
        <p14:creationId xmlns:p14="http://schemas.microsoft.com/office/powerpoint/2010/main" val="305640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2CB7B-6CC4-4022-A0A1-B017E154A70A}"/>
              </a:ext>
            </a:extLst>
          </p:cNvPr>
          <p:cNvSpPr>
            <a:spLocks noGrp="1"/>
          </p:cNvSpPr>
          <p:nvPr>
            <p:ph type="title"/>
          </p:nvPr>
        </p:nvSpPr>
        <p:spPr/>
        <p:txBody>
          <a:bodyPr/>
          <a:lstStyle/>
          <a:p>
            <a:r>
              <a:rPr lang="sv-SE" dirty="0"/>
              <a:t>Lisa</a:t>
            </a:r>
          </a:p>
        </p:txBody>
      </p:sp>
      <p:sp>
        <p:nvSpPr>
          <p:cNvPr id="3" name="Platshållare för innehåll 2">
            <a:extLst>
              <a:ext uri="{FF2B5EF4-FFF2-40B4-BE49-F238E27FC236}">
                <a16:creationId xmlns:a16="http://schemas.microsoft.com/office/drawing/2014/main" id="{BD132372-3D14-434E-987B-83AC7A7BE0FF}"/>
              </a:ext>
            </a:extLst>
          </p:cNvPr>
          <p:cNvSpPr>
            <a:spLocks noGrp="1"/>
          </p:cNvSpPr>
          <p:nvPr>
            <p:ph sz="half" idx="1"/>
          </p:nvPr>
        </p:nvSpPr>
        <p:spPr>
          <a:xfrm>
            <a:off x="457200" y="1600200"/>
            <a:ext cx="4416804" cy="4525963"/>
          </a:xfrm>
        </p:spPr>
        <p:txBody>
          <a:bodyPr>
            <a:normAutofit/>
          </a:bodyPr>
          <a:lstStyle/>
          <a:p>
            <a:r>
              <a:rPr lang="sv-SE" dirty="0"/>
              <a:t>Hur borde denna situation hanteras? </a:t>
            </a:r>
          </a:p>
          <a:p>
            <a:r>
              <a:rPr lang="sv-SE" dirty="0"/>
              <a:t>Vad gör ni efter att situationen är avhjälpt? </a:t>
            </a:r>
          </a:p>
          <a:p>
            <a:r>
              <a:rPr lang="sv-SE" dirty="0"/>
              <a:t>Går det att identifiera den bakomliggande orsaken till felaktigheten? </a:t>
            </a:r>
          </a:p>
          <a:p>
            <a:r>
              <a:rPr lang="sv-SE" dirty="0"/>
              <a:t>Är detta ett tillbud? </a:t>
            </a:r>
          </a:p>
          <a:p>
            <a:r>
              <a:rPr lang="sv-SE" dirty="0"/>
              <a:t>Är detta arbetsskada?</a:t>
            </a:r>
          </a:p>
          <a:p>
            <a:r>
              <a:rPr lang="sv-SE" dirty="0"/>
              <a:t>Är detta en avvikelse? </a:t>
            </a:r>
          </a:p>
          <a:p>
            <a:pPr marL="0" indent="0">
              <a:buNone/>
            </a:pPr>
            <a:endParaRPr lang="sv-SE" dirty="0"/>
          </a:p>
        </p:txBody>
      </p:sp>
      <p:pic>
        <p:nvPicPr>
          <p:cNvPr id="5" name="Platshållare för innehåll 4">
            <a:extLst>
              <a:ext uri="{FF2B5EF4-FFF2-40B4-BE49-F238E27FC236}">
                <a16:creationId xmlns:a16="http://schemas.microsoft.com/office/drawing/2014/main" id="{C25F59A9-8488-4A04-8F68-80F83DBF990D}"/>
              </a:ext>
            </a:extLst>
          </p:cNvPr>
          <p:cNvPicPr>
            <a:picLocks noGrp="1" noChangeAspect="1"/>
          </p:cNvPicPr>
          <p:nvPr>
            <p:ph sz="half" idx="2"/>
          </p:nvPr>
        </p:nvPicPr>
        <p:blipFill>
          <a:blip r:embed="rId3"/>
          <a:stretch>
            <a:fillRect/>
          </a:stretch>
        </p:blipFill>
        <p:spPr>
          <a:xfrm>
            <a:off x="5100537" y="1306103"/>
            <a:ext cx="3649181" cy="4927165"/>
          </a:xfrm>
          <a:prstGeom prst="rect">
            <a:avLst/>
          </a:prstGeom>
        </p:spPr>
      </p:pic>
    </p:spTree>
    <p:extLst>
      <p:ext uri="{BB962C8B-B14F-4D97-AF65-F5344CB8AC3E}">
        <p14:creationId xmlns:p14="http://schemas.microsoft.com/office/powerpoint/2010/main" val="313348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D28B6-8208-484B-B364-D964587A09B2}"/>
              </a:ext>
            </a:extLst>
          </p:cNvPr>
          <p:cNvSpPr>
            <a:spLocks noGrp="1"/>
          </p:cNvSpPr>
          <p:nvPr>
            <p:ph type="title"/>
          </p:nvPr>
        </p:nvSpPr>
        <p:spPr/>
        <p:txBody>
          <a:bodyPr>
            <a:normAutofit fontScale="90000"/>
          </a:bodyPr>
          <a:lstStyle/>
          <a:p>
            <a:r>
              <a:rPr lang="sv-SE" dirty="0"/>
              <a:t>Vart i processen blev detta en avvikelse?</a:t>
            </a:r>
          </a:p>
        </p:txBody>
      </p:sp>
      <p:sp>
        <p:nvSpPr>
          <p:cNvPr id="3" name="Platshållare för innehåll 2">
            <a:extLst>
              <a:ext uri="{FF2B5EF4-FFF2-40B4-BE49-F238E27FC236}">
                <a16:creationId xmlns:a16="http://schemas.microsoft.com/office/drawing/2014/main" id="{721D024B-F1CB-402D-BEA9-576A2EDA93F8}"/>
              </a:ext>
            </a:extLst>
          </p:cNvPr>
          <p:cNvSpPr>
            <a:spLocks noGrp="1"/>
          </p:cNvSpPr>
          <p:nvPr>
            <p:ph idx="1"/>
          </p:nvPr>
        </p:nvSpPr>
        <p:spPr/>
        <p:txBody>
          <a:bodyPr/>
          <a:lstStyle/>
          <a:p>
            <a:endParaRPr lang="sv-SE" dirty="0"/>
          </a:p>
          <a:p>
            <a:endParaRPr lang="sv-SE" dirty="0"/>
          </a:p>
        </p:txBody>
      </p:sp>
      <p:sp>
        <p:nvSpPr>
          <p:cNvPr id="4" name="Ellips 3">
            <a:extLst>
              <a:ext uri="{FF2B5EF4-FFF2-40B4-BE49-F238E27FC236}">
                <a16:creationId xmlns:a16="http://schemas.microsoft.com/office/drawing/2014/main" id="{7F616F8F-9431-4EC0-877A-6CE206062053}"/>
              </a:ext>
            </a:extLst>
          </p:cNvPr>
          <p:cNvSpPr/>
          <p:nvPr/>
        </p:nvSpPr>
        <p:spPr>
          <a:xfrm>
            <a:off x="3163704" y="2734157"/>
            <a:ext cx="2541864" cy="174012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Efter ett visst antal timmar eller dagar utan larm?</a:t>
            </a:r>
          </a:p>
        </p:txBody>
      </p:sp>
      <p:sp>
        <p:nvSpPr>
          <p:cNvPr id="5" name="Ellips 4">
            <a:extLst>
              <a:ext uri="{FF2B5EF4-FFF2-40B4-BE49-F238E27FC236}">
                <a16:creationId xmlns:a16="http://schemas.microsoft.com/office/drawing/2014/main" id="{81E77D17-1F45-441D-94D2-5225CCCE4D85}"/>
              </a:ext>
            </a:extLst>
          </p:cNvPr>
          <p:cNvSpPr/>
          <p:nvPr/>
        </p:nvSpPr>
        <p:spPr>
          <a:xfrm>
            <a:off x="1435192" y="4656839"/>
            <a:ext cx="2541864" cy="1400962"/>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Något annat?</a:t>
            </a:r>
          </a:p>
        </p:txBody>
      </p:sp>
      <p:sp>
        <p:nvSpPr>
          <p:cNvPr id="6" name="Ellips 5">
            <a:extLst>
              <a:ext uri="{FF2B5EF4-FFF2-40B4-BE49-F238E27FC236}">
                <a16:creationId xmlns:a16="http://schemas.microsoft.com/office/drawing/2014/main" id="{320282ED-CD2E-49D3-B78F-7C08508DC6A6}"/>
              </a:ext>
            </a:extLst>
          </p:cNvPr>
          <p:cNvSpPr/>
          <p:nvPr/>
        </p:nvSpPr>
        <p:spPr>
          <a:xfrm>
            <a:off x="707828" y="1342941"/>
            <a:ext cx="2541864" cy="140096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För att personalen blev stressad?</a:t>
            </a:r>
          </a:p>
        </p:txBody>
      </p:sp>
      <p:sp>
        <p:nvSpPr>
          <p:cNvPr id="8" name="Ellips 7">
            <a:extLst>
              <a:ext uri="{FF2B5EF4-FFF2-40B4-BE49-F238E27FC236}">
                <a16:creationId xmlns:a16="http://schemas.microsoft.com/office/drawing/2014/main" id="{1E9B17B5-B7A2-4B29-B6DA-F833A2C1DF40}"/>
              </a:ext>
            </a:extLst>
          </p:cNvPr>
          <p:cNvSpPr/>
          <p:nvPr/>
        </p:nvSpPr>
        <p:spPr>
          <a:xfrm>
            <a:off x="5100506" y="1468583"/>
            <a:ext cx="2541864" cy="140096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Efter att personalen inte slutfört insatsen?</a:t>
            </a:r>
          </a:p>
        </p:txBody>
      </p:sp>
    </p:spTree>
    <p:extLst>
      <p:ext uri="{BB962C8B-B14F-4D97-AF65-F5344CB8AC3E}">
        <p14:creationId xmlns:p14="http://schemas.microsoft.com/office/powerpoint/2010/main" val="62707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D28B6-8208-484B-B364-D964587A09B2}"/>
              </a:ext>
            </a:extLst>
          </p:cNvPr>
          <p:cNvSpPr>
            <a:spLocks noGrp="1"/>
          </p:cNvSpPr>
          <p:nvPr>
            <p:ph type="title"/>
          </p:nvPr>
        </p:nvSpPr>
        <p:spPr/>
        <p:txBody>
          <a:bodyPr>
            <a:normAutofit fontScale="90000"/>
          </a:bodyPr>
          <a:lstStyle/>
          <a:p>
            <a:r>
              <a:rPr lang="sv-SE" dirty="0"/>
              <a:t>Hade det gjort någon skillnad i allvarlighetsgrad om….</a:t>
            </a:r>
          </a:p>
        </p:txBody>
      </p:sp>
      <p:sp>
        <p:nvSpPr>
          <p:cNvPr id="3" name="Platshållare för innehåll 2">
            <a:extLst>
              <a:ext uri="{FF2B5EF4-FFF2-40B4-BE49-F238E27FC236}">
                <a16:creationId xmlns:a16="http://schemas.microsoft.com/office/drawing/2014/main" id="{721D024B-F1CB-402D-BEA9-576A2EDA93F8}"/>
              </a:ext>
            </a:extLst>
          </p:cNvPr>
          <p:cNvSpPr>
            <a:spLocks noGrp="1"/>
          </p:cNvSpPr>
          <p:nvPr>
            <p:ph idx="1"/>
          </p:nvPr>
        </p:nvSpPr>
        <p:spPr/>
        <p:txBody>
          <a:bodyPr/>
          <a:lstStyle/>
          <a:p>
            <a:endParaRPr lang="sv-SE" dirty="0"/>
          </a:p>
          <a:p>
            <a:endParaRPr lang="sv-SE" dirty="0"/>
          </a:p>
        </p:txBody>
      </p:sp>
      <p:sp>
        <p:nvSpPr>
          <p:cNvPr id="4" name="Ellips 3">
            <a:extLst>
              <a:ext uri="{FF2B5EF4-FFF2-40B4-BE49-F238E27FC236}">
                <a16:creationId xmlns:a16="http://schemas.microsoft.com/office/drawing/2014/main" id="{7F616F8F-9431-4EC0-877A-6CE206062053}"/>
              </a:ext>
            </a:extLst>
          </p:cNvPr>
          <p:cNvSpPr/>
          <p:nvPr/>
        </p:nvSpPr>
        <p:spPr>
          <a:xfrm>
            <a:off x="3163704" y="2700861"/>
            <a:ext cx="2541864" cy="174012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Lisa hade varit mer skör och sårbar och inte lika pigg och alert?</a:t>
            </a:r>
          </a:p>
        </p:txBody>
      </p:sp>
      <p:sp>
        <p:nvSpPr>
          <p:cNvPr id="5" name="Ellips 4">
            <a:extLst>
              <a:ext uri="{FF2B5EF4-FFF2-40B4-BE49-F238E27FC236}">
                <a16:creationId xmlns:a16="http://schemas.microsoft.com/office/drawing/2014/main" id="{81E77D17-1F45-441D-94D2-5225CCCE4D85}"/>
              </a:ext>
            </a:extLst>
          </p:cNvPr>
          <p:cNvSpPr/>
          <p:nvPr/>
        </p:nvSpPr>
        <p:spPr>
          <a:xfrm>
            <a:off x="707827" y="4272296"/>
            <a:ext cx="3394390" cy="1985483"/>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Om det först senare framkommer att detta inträffat och personalen inte registrerat avvikelse innan? </a:t>
            </a:r>
          </a:p>
        </p:txBody>
      </p:sp>
      <p:sp>
        <p:nvSpPr>
          <p:cNvPr id="6" name="Ellips 5">
            <a:extLst>
              <a:ext uri="{FF2B5EF4-FFF2-40B4-BE49-F238E27FC236}">
                <a16:creationId xmlns:a16="http://schemas.microsoft.com/office/drawing/2014/main" id="{320282ED-CD2E-49D3-B78F-7C08508DC6A6}"/>
              </a:ext>
            </a:extLst>
          </p:cNvPr>
          <p:cNvSpPr/>
          <p:nvPr/>
        </p:nvSpPr>
        <p:spPr>
          <a:xfrm>
            <a:off x="848342" y="1574191"/>
            <a:ext cx="2541864" cy="1912387"/>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Den stressiga situationen inte hade uppstått men att larmet glömdes ändå?</a:t>
            </a:r>
          </a:p>
        </p:txBody>
      </p:sp>
      <p:sp>
        <p:nvSpPr>
          <p:cNvPr id="7" name="Ellips 6">
            <a:extLst>
              <a:ext uri="{FF2B5EF4-FFF2-40B4-BE49-F238E27FC236}">
                <a16:creationId xmlns:a16="http://schemas.microsoft.com/office/drawing/2014/main" id="{4046152F-311F-48CF-8F57-2C2CE91E9729}"/>
              </a:ext>
            </a:extLst>
          </p:cNvPr>
          <p:cNvSpPr/>
          <p:nvPr/>
        </p:nvSpPr>
        <p:spPr>
          <a:xfrm>
            <a:off x="5894310" y="3853907"/>
            <a:ext cx="2625754" cy="1819352"/>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Lisa hade ramlat under dagarna utan larm?</a:t>
            </a:r>
          </a:p>
        </p:txBody>
      </p:sp>
      <p:sp>
        <p:nvSpPr>
          <p:cNvPr id="8" name="Ellips 7">
            <a:extLst>
              <a:ext uri="{FF2B5EF4-FFF2-40B4-BE49-F238E27FC236}">
                <a16:creationId xmlns:a16="http://schemas.microsoft.com/office/drawing/2014/main" id="{1E9B17B5-B7A2-4B29-B6DA-F833A2C1DF40}"/>
              </a:ext>
            </a:extLst>
          </p:cNvPr>
          <p:cNvSpPr/>
          <p:nvPr/>
        </p:nvSpPr>
        <p:spPr>
          <a:xfrm>
            <a:off x="5479066" y="1443647"/>
            <a:ext cx="2541864" cy="1758407"/>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Lisa blir arg och upprörd över det som har hänt?</a:t>
            </a:r>
          </a:p>
        </p:txBody>
      </p:sp>
    </p:spTree>
    <p:extLst>
      <p:ext uri="{BB962C8B-B14F-4D97-AF65-F5344CB8AC3E}">
        <p14:creationId xmlns:p14="http://schemas.microsoft.com/office/powerpoint/2010/main" val="113049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E580E5-B199-45F7-82FB-84B83B4C72C4}"/>
              </a:ext>
            </a:extLst>
          </p:cNvPr>
          <p:cNvSpPr>
            <a:spLocks noGrp="1"/>
          </p:cNvSpPr>
          <p:nvPr>
            <p:ph type="title"/>
          </p:nvPr>
        </p:nvSpPr>
        <p:spPr>
          <a:xfrm>
            <a:off x="685800" y="2857500"/>
            <a:ext cx="8229600" cy="1143000"/>
          </a:xfrm>
        </p:spPr>
        <p:txBody>
          <a:bodyPr/>
          <a:lstStyle/>
          <a:p>
            <a:pPr algn="ctr"/>
            <a:r>
              <a:rPr lang="sv-SE" dirty="0"/>
              <a:t>Sekretess</a:t>
            </a:r>
          </a:p>
        </p:txBody>
      </p:sp>
    </p:spTree>
    <p:extLst>
      <p:ext uri="{BB962C8B-B14F-4D97-AF65-F5344CB8AC3E}">
        <p14:creationId xmlns:p14="http://schemas.microsoft.com/office/powerpoint/2010/main" val="394239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7B4DA-19A1-4333-BA77-41EC39D34389}"/>
              </a:ext>
            </a:extLst>
          </p:cNvPr>
          <p:cNvSpPr>
            <a:spLocks noGrp="1"/>
          </p:cNvSpPr>
          <p:nvPr>
            <p:ph type="title"/>
          </p:nvPr>
        </p:nvSpPr>
        <p:spPr/>
        <p:txBody>
          <a:bodyPr/>
          <a:lstStyle/>
          <a:p>
            <a:r>
              <a:rPr lang="sv-SE" dirty="0"/>
              <a:t>Samtal</a:t>
            </a:r>
          </a:p>
        </p:txBody>
      </p:sp>
      <p:sp>
        <p:nvSpPr>
          <p:cNvPr id="3" name="Platshållare för innehåll 2">
            <a:extLst>
              <a:ext uri="{FF2B5EF4-FFF2-40B4-BE49-F238E27FC236}">
                <a16:creationId xmlns:a16="http://schemas.microsoft.com/office/drawing/2014/main" id="{3E3E3F3C-E58B-4E86-8594-9E9D04CA7AA5}"/>
              </a:ext>
            </a:extLst>
          </p:cNvPr>
          <p:cNvSpPr>
            <a:spLocks noGrp="1"/>
          </p:cNvSpPr>
          <p:nvPr>
            <p:ph sz="half" idx="1"/>
          </p:nvPr>
        </p:nvSpPr>
        <p:spPr>
          <a:xfrm>
            <a:off x="457200" y="1600200"/>
            <a:ext cx="4114800" cy="4525963"/>
          </a:xfrm>
        </p:spPr>
        <p:txBody>
          <a:bodyPr>
            <a:normAutofit lnSpcReduction="10000"/>
          </a:bodyPr>
          <a:lstStyle/>
          <a:p>
            <a:pPr marL="0" indent="0">
              <a:buNone/>
            </a:pPr>
            <a:r>
              <a:rPr lang="sv-SE" dirty="0"/>
              <a:t>Medarbetarna Pelle och Anna diskuterar i anslutning till ett allmänt utrymme. Pelle och Anna delar integritetskänsliga uppgifter med varandra. Brukaren Sofia hör samtalet och berättar för sina vänner. Anhörig till Sofia får till sig informationen och hör av sig till enhetschef för att dela den överhörda informationen.</a:t>
            </a:r>
          </a:p>
        </p:txBody>
      </p:sp>
      <p:pic>
        <p:nvPicPr>
          <p:cNvPr id="1026" name="Picture 2" descr="Företag, Diskussion, Affärsperson">
            <a:extLst>
              <a:ext uri="{FF2B5EF4-FFF2-40B4-BE49-F238E27FC236}">
                <a16:creationId xmlns:a16="http://schemas.microsoft.com/office/drawing/2014/main" id="{199D0A65-1708-4E0F-A3C1-8C2FE5F4C3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75"/>
          <a:stretch/>
        </p:blipFill>
        <p:spPr bwMode="auto">
          <a:xfrm>
            <a:off x="4751388" y="846138"/>
            <a:ext cx="4211637" cy="541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1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7B4DA-19A1-4333-BA77-41EC39D34389}"/>
              </a:ext>
            </a:extLst>
          </p:cNvPr>
          <p:cNvSpPr>
            <a:spLocks noGrp="1"/>
          </p:cNvSpPr>
          <p:nvPr>
            <p:ph type="title"/>
          </p:nvPr>
        </p:nvSpPr>
        <p:spPr/>
        <p:txBody>
          <a:bodyPr/>
          <a:lstStyle/>
          <a:p>
            <a:r>
              <a:rPr lang="sv-SE" dirty="0"/>
              <a:t>Samtal</a:t>
            </a:r>
          </a:p>
        </p:txBody>
      </p:sp>
      <p:sp>
        <p:nvSpPr>
          <p:cNvPr id="3" name="Platshållare för innehåll 2">
            <a:extLst>
              <a:ext uri="{FF2B5EF4-FFF2-40B4-BE49-F238E27FC236}">
                <a16:creationId xmlns:a16="http://schemas.microsoft.com/office/drawing/2014/main" id="{3E3E3F3C-E58B-4E86-8594-9E9D04CA7AA5}"/>
              </a:ext>
            </a:extLst>
          </p:cNvPr>
          <p:cNvSpPr>
            <a:spLocks noGrp="1"/>
          </p:cNvSpPr>
          <p:nvPr>
            <p:ph sz="half" idx="1"/>
          </p:nvPr>
        </p:nvSpPr>
        <p:spPr>
          <a:xfrm>
            <a:off x="457200" y="1600200"/>
            <a:ext cx="4114800" cy="4525963"/>
          </a:xfrm>
        </p:spPr>
        <p:txBody>
          <a:bodyPr>
            <a:normAutofit/>
          </a:bodyPr>
          <a:lstStyle/>
          <a:p>
            <a:r>
              <a:rPr lang="sv-SE" dirty="0"/>
              <a:t>Hur borde denna situation hanteras? </a:t>
            </a:r>
          </a:p>
          <a:p>
            <a:r>
              <a:rPr lang="sv-SE" dirty="0"/>
              <a:t>Vad gör ni efter att situationen är avhjälpt? </a:t>
            </a:r>
          </a:p>
          <a:p>
            <a:r>
              <a:rPr lang="sv-SE" dirty="0"/>
              <a:t>Går det att identifiera bristen i verksamheten? </a:t>
            </a:r>
          </a:p>
          <a:p>
            <a:r>
              <a:rPr lang="sv-SE" dirty="0"/>
              <a:t>Är detta en avvikelse? </a:t>
            </a:r>
          </a:p>
        </p:txBody>
      </p:sp>
      <p:pic>
        <p:nvPicPr>
          <p:cNvPr id="1026" name="Picture 2" descr="Företag, Diskussion, Affärsperson">
            <a:extLst>
              <a:ext uri="{FF2B5EF4-FFF2-40B4-BE49-F238E27FC236}">
                <a16:creationId xmlns:a16="http://schemas.microsoft.com/office/drawing/2014/main" id="{199D0A65-1708-4E0F-A3C1-8C2FE5F4C3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75"/>
          <a:stretch/>
        </p:blipFill>
        <p:spPr bwMode="auto">
          <a:xfrm>
            <a:off x="4751388" y="846138"/>
            <a:ext cx="4211637" cy="541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98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D28B6-8208-484B-B364-D964587A09B2}"/>
              </a:ext>
            </a:extLst>
          </p:cNvPr>
          <p:cNvSpPr>
            <a:spLocks noGrp="1"/>
          </p:cNvSpPr>
          <p:nvPr>
            <p:ph type="title"/>
          </p:nvPr>
        </p:nvSpPr>
        <p:spPr/>
        <p:txBody>
          <a:bodyPr>
            <a:normAutofit fontScale="90000"/>
          </a:bodyPr>
          <a:lstStyle/>
          <a:p>
            <a:r>
              <a:rPr lang="sv-SE" dirty="0"/>
              <a:t>Vad skulle kunna kännetecknas som ”integritetskänsliga uppgifter” inom er verksamhet?</a:t>
            </a:r>
          </a:p>
        </p:txBody>
      </p:sp>
      <p:sp>
        <p:nvSpPr>
          <p:cNvPr id="3" name="Platshållare för innehåll 2">
            <a:extLst>
              <a:ext uri="{FF2B5EF4-FFF2-40B4-BE49-F238E27FC236}">
                <a16:creationId xmlns:a16="http://schemas.microsoft.com/office/drawing/2014/main" id="{721D024B-F1CB-402D-BEA9-576A2EDA93F8}"/>
              </a:ext>
            </a:extLst>
          </p:cNvPr>
          <p:cNvSpPr>
            <a:spLocks noGrp="1"/>
          </p:cNvSpPr>
          <p:nvPr>
            <p:ph idx="1"/>
          </p:nvPr>
        </p:nvSpPr>
        <p:spPr/>
        <p:txBody>
          <a:bodyPr/>
          <a:lstStyle/>
          <a:p>
            <a:endParaRPr lang="sv-SE" dirty="0"/>
          </a:p>
          <a:p>
            <a:endParaRPr lang="sv-SE" dirty="0"/>
          </a:p>
        </p:txBody>
      </p:sp>
      <p:sp>
        <p:nvSpPr>
          <p:cNvPr id="4" name="Ellips 3">
            <a:extLst>
              <a:ext uri="{FF2B5EF4-FFF2-40B4-BE49-F238E27FC236}">
                <a16:creationId xmlns:a16="http://schemas.microsoft.com/office/drawing/2014/main" id="{7F616F8F-9431-4EC0-877A-6CE206062053}"/>
              </a:ext>
            </a:extLst>
          </p:cNvPr>
          <p:cNvSpPr/>
          <p:nvPr/>
        </p:nvSpPr>
        <p:spPr>
          <a:xfrm>
            <a:off x="3011126" y="2707811"/>
            <a:ext cx="3121748" cy="187527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Information om en enskilds relationer? Vårdnadshavare/ vänner/ anhöriga/ husdjur? </a:t>
            </a:r>
          </a:p>
        </p:txBody>
      </p:sp>
      <p:sp>
        <p:nvSpPr>
          <p:cNvPr id="5" name="Ellips 4">
            <a:extLst>
              <a:ext uri="{FF2B5EF4-FFF2-40B4-BE49-F238E27FC236}">
                <a16:creationId xmlns:a16="http://schemas.microsoft.com/office/drawing/2014/main" id="{81E77D17-1F45-441D-94D2-5225CCCE4D85}"/>
              </a:ext>
            </a:extLst>
          </p:cNvPr>
          <p:cNvSpPr/>
          <p:nvPr/>
        </p:nvSpPr>
        <p:spPr>
          <a:xfrm>
            <a:off x="359616" y="3806308"/>
            <a:ext cx="2419837" cy="155356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Information om en enskilds ursprung? </a:t>
            </a:r>
          </a:p>
        </p:txBody>
      </p:sp>
      <p:sp>
        <p:nvSpPr>
          <p:cNvPr id="6" name="Ellips 5">
            <a:extLst>
              <a:ext uri="{FF2B5EF4-FFF2-40B4-BE49-F238E27FC236}">
                <a16:creationId xmlns:a16="http://schemas.microsoft.com/office/drawing/2014/main" id="{320282ED-CD2E-49D3-B78F-7C08508DC6A6}"/>
              </a:ext>
            </a:extLst>
          </p:cNvPr>
          <p:cNvSpPr/>
          <p:nvPr/>
        </p:nvSpPr>
        <p:spPr>
          <a:xfrm>
            <a:off x="457200" y="1574191"/>
            <a:ext cx="2933006" cy="1912387"/>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Information om en enskilds hem? Ex. adress/ inredning/</a:t>
            </a:r>
          </a:p>
          <a:p>
            <a:pPr algn="ctr"/>
            <a:r>
              <a:rPr lang="sv-SE" dirty="0"/>
              <a:t>hemförhållande</a:t>
            </a:r>
          </a:p>
        </p:txBody>
      </p:sp>
      <p:sp>
        <p:nvSpPr>
          <p:cNvPr id="7" name="Ellips 6">
            <a:extLst>
              <a:ext uri="{FF2B5EF4-FFF2-40B4-BE49-F238E27FC236}">
                <a16:creationId xmlns:a16="http://schemas.microsoft.com/office/drawing/2014/main" id="{4046152F-311F-48CF-8F57-2C2CE91E9729}"/>
              </a:ext>
            </a:extLst>
          </p:cNvPr>
          <p:cNvSpPr/>
          <p:nvPr/>
        </p:nvSpPr>
        <p:spPr>
          <a:xfrm>
            <a:off x="2779453" y="4776751"/>
            <a:ext cx="2126620" cy="1505965"/>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Information om sexuell läggning?</a:t>
            </a:r>
          </a:p>
        </p:txBody>
      </p:sp>
      <p:sp>
        <p:nvSpPr>
          <p:cNvPr id="8" name="Ellips 7">
            <a:extLst>
              <a:ext uri="{FF2B5EF4-FFF2-40B4-BE49-F238E27FC236}">
                <a16:creationId xmlns:a16="http://schemas.microsoft.com/office/drawing/2014/main" id="{1E9B17B5-B7A2-4B29-B6DA-F833A2C1DF40}"/>
              </a:ext>
            </a:extLst>
          </p:cNvPr>
          <p:cNvSpPr/>
          <p:nvPr/>
        </p:nvSpPr>
        <p:spPr>
          <a:xfrm>
            <a:off x="5093615" y="1179603"/>
            <a:ext cx="2541864" cy="1758407"/>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Information om en enskilds intressen? Fritidsaktiviteter och liknande</a:t>
            </a:r>
          </a:p>
        </p:txBody>
      </p:sp>
      <p:sp>
        <p:nvSpPr>
          <p:cNvPr id="9" name="Ellips 8">
            <a:extLst>
              <a:ext uri="{FF2B5EF4-FFF2-40B4-BE49-F238E27FC236}">
                <a16:creationId xmlns:a16="http://schemas.microsoft.com/office/drawing/2014/main" id="{1C3BCB09-1620-484C-BB91-FC24BB82B982}"/>
              </a:ext>
            </a:extLst>
          </p:cNvPr>
          <p:cNvSpPr/>
          <p:nvPr/>
        </p:nvSpPr>
        <p:spPr>
          <a:xfrm>
            <a:off x="5333379" y="4399361"/>
            <a:ext cx="2126620" cy="1505965"/>
          </a:xfrm>
          <a:prstGeom prst="ellipse">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Information om enskilds ekonomi?</a:t>
            </a:r>
          </a:p>
        </p:txBody>
      </p:sp>
      <p:sp>
        <p:nvSpPr>
          <p:cNvPr id="10" name="Ellips 9">
            <a:extLst>
              <a:ext uri="{FF2B5EF4-FFF2-40B4-BE49-F238E27FC236}">
                <a16:creationId xmlns:a16="http://schemas.microsoft.com/office/drawing/2014/main" id="{89843E48-554B-474A-9D12-E64657C448D2}"/>
              </a:ext>
            </a:extLst>
          </p:cNvPr>
          <p:cNvSpPr/>
          <p:nvPr/>
        </p:nvSpPr>
        <p:spPr>
          <a:xfrm>
            <a:off x="6657764" y="2929779"/>
            <a:ext cx="2126620" cy="1505965"/>
          </a:xfrm>
          <a:prstGeom prst="ellipse">
            <a:avLst/>
          </a:prstGeom>
          <a:solidFill>
            <a:srgbClr val="FD7BD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Enskilds  namn?</a:t>
            </a:r>
          </a:p>
        </p:txBody>
      </p:sp>
    </p:spTree>
    <p:extLst>
      <p:ext uri="{BB962C8B-B14F-4D97-AF65-F5344CB8AC3E}">
        <p14:creationId xmlns:p14="http://schemas.microsoft.com/office/powerpoint/2010/main" val="142987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D28B6-8208-484B-B364-D964587A09B2}"/>
              </a:ext>
            </a:extLst>
          </p:cNvPr>
          <p:cNvSpPr>
            <a:spLocks noGrp="1"/>
          </p:cNvSpPr>
          <p:nvPr>
            <p:ph type="title"/>
          </p:nvPr>
        </p:nvSpPr>
        <p:spPr/>
        <p:txBody>
          <a:bodyPr>
            <a:normAutofit fontScale="90000"/>
          </a:bodyPr>
          <a:lstStyle/>
          <a:p>
            <a:r>
              <a:rPr lang="sv-SE" dirty="0"/>
              <a:t>Hade det gjort någon skillnad i allvarlighetsgrad om….</a:t>
            </a:r>
          </a:p>
        </p:txBody>
      </p:sp>
      <p:sp>
        <p:nvSpPr>
          <p:cNvPr id="3" name="Platshållare för innehåll 2">
            <a:extLst>
              <a:ext uri="{FF2B5EF4-FFF2-40B4-BE49-F238E27FC236}">
                <a16:creationId xmlns:a16="http://schemas.microsoft.com/office/drawing/2014/main" id="{721D024B-F1CB-402D-BEA9-576A2EDA93F8}"/>
              </a:ext>
            </a:extLst>
          </p:cNvPr>
          <p:cNvSpPr>
            <a:spLocks noGrp="1"/>
          </p:cNvSpPr>
          <p:nvPr>
            <p:ph idx="1"/>
          </p:nvPr>
        </p:nvSpPr>
        <p:spPr/>
        <p:txBody>
          <a:bodyPr/>
          <a:lstStyle/>
          <a:p>
            <a:endParaRPr lang="sv-SE" dirty="0"/>
          </a:p>
          <a:p>
            <a:endParaRPr lang="sv-SE" dirty="0"/>
          </a:p>
        </p:txBody>
      </p:sp>
      <p:sp>
        <p:nvSpPr>
          <p:cNvPr id="4" name="Ellips 3">
            <a:extLst>
              <a:ext uri="{FF2B5EF4-FFF2-40B4-BE49-F238E27FC236}">
                <a16:creationId xmlns:a16="http://schemas.microsoft.com/office/drawing/2014/main" id="{7F616F8F-9431-4EC0-877A-6CE206062053}"/>
              </a:ext>
            </a:extLst>
          </p:cNvPr>
          <p:cNvSpPr/>
          <p:nvPr/>
        </p:nvSpPr>
        <p:spPr>
          <a:xfrm>
            <a:off x="5066998" y="871516"/>
            <a:ext cx="3922896" cy="187158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Det hade varit två brukare som diskuterade med varandra och en medarbetare hörde samtalet?</a:t>
            </a:r>
          </a:p>
        </p:txBody>
      </p:sp>
      <p:sp>
        <p:nvSpPr>
          <p:cNvPr id="5" name="Ellips 4">
            <a:extLst>
              <a:ext uri="{FF2B5EF4-FFF2-40B4-BE49-F238E27FC236}">
                <a16:creationId xmlns:a16="http://schemas.microsoft.com/office/drawing/2014/main" id="{81E77D17-1F45-441D-94D2-5225CCCE4D85}"/>
              </a:ext>
            </a:extLst>
          </p:cNvPr>
          <p:cNvSpPr/>
          <p:nvPr/>
        </p:nvSpPr>
        <p:spPr>
          <a:xfrm>
            <a:off x="457200" y="3270957"/>
            <a:ext cx="2895650" cy="221525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Samtalet behövde genomföras eftersom det var viktig information att känna till i sin yrkesroll. </a:t>
            </a:r>
          </a:p>
        </p:txBody>
      </p:sp>
      <p:sp>
        <p:nvSpPr>
          <p:cNvPr id="6" name="Ellips 5">
            <a:extLst>
              <a:ext uri="{FF2B5EF4-FFF2-40B4-BE49-F238E27FC236}">
                <a16:creationId xmlns:a16="http://schemas.microsoft.com/office/drawing/2014/main" id="{320282ED-CD2E-49D3-B78F-7C08508DC6A6}"/>
              </a:ext>
            </a:extLst>
          </p:cNvPr>
          <p:cNvSpPr/>
          <p:nvPr/>
        </p:nvSpPr>
        <p:spPr>
          <a:xfrm>
            <a:off x="259154" y="1440215"/>
            <a:ext cx="2933006" cy="154308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Samtalet hördes trots att det skedde i ett enskilt rum?</a:t>
            </a:r>
          </a:p>
        </p:txBody>
      </p:sp>
      <p:sp>
        <p:nvSpPr>
          <p:cNvPr id="7" name="Ellips 6">
            <a:extLst>
              <a:ext uri="{FF2B5EF4-FFF2-40B4-BE49-F238E27FC236}">
                <a16:creationId xmlns:a16="http://schemas.microsoft.com/office/drawing/2014/main" id="{4046152F-311F-48CF-8F57-2C2CE91E9729}"/>
              </a:ext>
            </a:extLst>
          </p:cNvPr>
          <p:cNvSpPr/>
          <p:nvPr/>
        </p:nvSpPr>
        <p:spPr>
          <a:xfrm>
            <a:off x="5522390" y="3014739"/>
            <a:ext cx="2776040" cy="160545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Det var en medarbetare och inte en enskild som hörde samtalet? </a:t>
            </a:r>
          </a:p>
        </p:txBody>
      </p:sp>
      <p:sp>
        <p:nvSpPr>
          <p:cNvPr id="8" name="Ellips 7">
            <a:extLst>
              <a:ext uri="{FF2B5EF4-FFF2-40B4-BE49-F238E27FC236}">
                <a16:creationId xmlns:a16="http://schemas.microsoft.com/office/drawing/2014/main" id="{1E9B17B5-B7A2-4B29-B6DA-F833A2C1DF40}"/>
              </a:ext>
            </a:extLst>
          </p:cNvPr>
          <p:cNvSpPr/>
          <p:nvPr/>
        </p:nvSpPr>
        <p:spPr>
          <a:xfrm>
            <a:off x="3106883" y="2357215"/>
            <a:ext cx="2541864" cy="1505966"/>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Informationen upplevdes som ”allmänt känt”?</a:t>
            </a:r>
          </a:p>
        </p:txBody>
      </p:sp>
      <p:sp>
        <p:nvSpPr>
          <p:cNvPr id="9" name="Ellips 8">
            <a:extLst>
              <a:ext uri="{FF2B5EF4-FFF2-40B4-BE49-F238E27FC236}">
                <a16:creationId xmlns:a16="http://schemas.microsoft.com/office/drawing/2014/main" id="{1701162C-9525-43EA-B86E-A49DB52EBEEC}"/>
              </a:ext>
            </a:extLst>
          </p:cNvPr>
          <p:cNvSpPr/>
          <p:nvPr/>
        </p:nvSpPr>
        <p:spPr>
          <a:xfrm>
            <a:off x="3106883" y="4650871"/>
            <a:ext cx="3250502" cy="1796944"/>
          </a:xfrm>
          <a:prstGeom prst="ellipse">
            <a:avLst/>
          </a:prstGeom>
          <a:solidFill>
            <a:srgbClr val="FD7BD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Pelle registrerar avvikelsen innan informationen inkommer från vårdnadshavaren? </a:t>
            </a:r>
          </a:p>
        </p:txBody>
      </p:sp>
      <p:sp>
        <p:nvSpPr>
          <p:cNvPr id="10" name="Ellips 9">
            <a:extLst>
              <a:ext uri="{FF2B5EF4-FFF2-40B4-BE49-F238E27FC236}">
                <a16:creationId xmlns:a16="http://schemas.microsoft.com/office/drawing/2014/main" id="{D77C79F1-22CA-4DC0-BBCE-21C946873754}"/>
              </a:ext>
            </a:extLst>
          </p:cNvPr>
          <p:cNvSpPr/>
          <p:nvPr/>
        </p:nvSpPr>
        <p:spPr>
          <a:xfrm>
            <a:off x="6602786" y="4780183"/>
            <a:ext cx="2424765" cy="1505965"/>
          </a:xfrm>
          <a:prstGeom prst="ellipse">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Sofia inte hade spridit vidare informationen?</a:t>
            </a:r>
          </a:p>
        </p:txBody>
      </p:sp>
    </p:spTree>
    <p:extLst>
      <p:ext uri="{BB962C8B-B14F-4D97-AF65-F5344CB8AC3E}">
        <p14:creationId xmlns:p14="http://schemas.microsoft.com/office/powerpoint/2010/main" val="269817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D75360-7E00-450A-B1BA-24A90FF1429D}"/>
              </a:ext>
            </a:extLst>
          </p:cNvPr>
          <p:cNvSpPr>
            <a:spLocks noGrp="1"/>
          </p:cNvSpPr>
          <p:nvPr>
            <p:ph type="title"/>
          </p:nvPr>
        </p:nvSpPr>
        <p:spPr>
          <a:xfrm>
            <a:off x="2463741" y="2528791"/>
            <a:ext cx="4216517" cy="1143000"/>
          </a:xfrm>
        </p:spPr>
        <p:txBody>
          <a:bodyPr>
            <a:normAutofit/>
          </a:bodyPr>
          <a:lstStyle/>
          <a:p>
            <a:pPr algn="ctr"/>
            <a:r>
              <a:rPr lang="sv-SE" dirty="0"/>
              <a:t>Läkemedel</a:t>
            </a:r>
          </a:p>
        </p:txBody>
      </p:sp>
    </p:spTree>
    <p:extLst>
      <p:ext uri="{BB962C8B-B14F-4D97-AF65-F5344CB8AC3E}">
        <p14:creationId xmlns:p14="http://schemas.microsoft.com/office/powerpoint/2010/main" val="110445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D75360-7E00-450A-B1BA-24A90FF1429D}"/>
              </a:ext>
            </a:extLst>
          </p:cNvPr>
          <p:cNvSpPr>
            <a:spLocks noGrp="1"/>
          </p:cNvSpPr>
          <p:nvPr>
            <p:ph type="title"/>
          </p:nvPr>
        </p:nvSpPr>
        <p:spPr>
          <a:xfrm>
            <a:off x="3062743" y="2643091"/>
            <a:ext cx="3018513" cy="1143000"/>
          </a:xfrm>
        </p:spPr>
        <p:txBody>
          <a:bodyPr>
            <a:normAutofit fontScale="90000"/>
          </a:bodyPr>
          <a:lstStyle/>
          <a:p>
            <a:pPr algn="ctr"/>
            <a:r>
              <a:rPr lang="sv-SE" dirty="0"/>
              <a:t>Avvikelse på ett boende</a:t>
            </a:r>
          </a:p>
        </p:txBody>
      </p:sp>
    </p:spTree>
    <p:extLst>
      <p:ext uri="{BB962C8B-B14F-4D97-AF65-F5344CB8AC3E}">
        <p14:creationId xmlns:p14="http://schemas.microsoft.com/office/powerpoint/2010/main" val="316349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7B4DA-19A1-4333-BA77-41EC39D34389}"/>
              </a:ext>
            </a:extLst>
          </p:cNvPr>
          <p:cNvSpPr>
            <a:spLocks noGrp="1"/>
          </p:cNvSpPr>
          <p:nvPr>
            <p:ph type="title"/>
          </p:nvPr>
        </p:nvSpPr>
        <p:spPr/>
        <p:txBody>
          <a:bodyPr/>
          <a:lstStyle/>
          <a:p>
            <a:r>
              <a:rPr lang="sv-SE" dirty="0"/>
              <a:t>Läkemedel</a:t>
            </a:r>
          </a:p>
        </p:txBody>
      </p:sp>
      <p:sp>
        <p:nvSpPr>
          <p:cNvPr id="3" name="Platshållare för innehåll 2">
            <a:extLst>
              <a:ext uri="{FF2B5EF4-FFF2-40B4-BE49-F238E27FC236}">
                <a16:creationId xmlns:a16="http://schemas.microsoft.com/office/drawing/2014/main" id="{3E3E3F3C-E58B-4E86-8594-9E9D04CA7AA5}"/>
              </a:ext>
            </a:extLst>
          </p:cNvPr>
          <p:cNvSpPr>
            <a:spLocks noGrp="1"/>
          </p:cNvSpPr>
          <p:nvPr>
            <p:ph sz="half" idx="1"/>
          </p:nvPr>
        </p:nvSpPr>
        <p:spPr>
          <a:xfrm>
            <a:off x="457200" y="1600200"/>
            <a:ext cx="4114800" cy="4525963"/>
          </a:xfrm>
        </p:spPr>
        <p:txBody>
          <a:bodyPr>
            <a:normAutofit/>
          </a:bodyPr>
          <a:lstStyle/>
          <a:p>
            <a:pPr marL="0" indent="0">
              <a:buNone/>
            </a:pPr>
            <a:r>
              <a:rPr lang="sv-SE" dirty="0"/>
              <a:t>Hanna blir hastigt sjuk och måste avsluta sitt arbetspass. Kim blir därför </a:t>
            </a:r>
            <a:r>
              <a:rPr lang="sv-SE" dirty="0" err="1"/>
              <a:t>inringd</a:t>
            </a:r>
            <a:r>
              <a:rPr lang="sv-SE" dirty="0"/>
              <a:t> för att ta över Hannas arbetsuppgifter. När Kim kommer till brukaren Hasse ser han att Hasse inte har fått sina mediciner. Kim har inte delegering för att ge de mediciner som Hasse har…. </a:t>
            </a:r>
          </a:p>
        </p:txBody>
      </p:sp>
      <p:pic>
        <p:nvPicPr>
          <p:cNvPr id="4" name="Bildobjekt 3">
            <a:extLst>
              <a:ext uri="{FF2B5EF4-FFF2-40B4-BE49-F238E27FC236}">
                <a16:creationId xmlns:a16="http://schemas.microsoft.com/office/drawing/2014/main" id="{6EEE6F0B-BC7A-479A-88F0-F932EDEA2622}"/>
              </a:ext>
            </a:extLst>
          </p:cNvPr>
          <p:cNvPicPr>
            <a:picLocks noChangeAspect="1"/>
          </p:cNvPicPr>
          <p:nvPr/>
        </p:nvPicPr>
        <p:blipFill rotWithShape="1">
          <a:blip r:embed="rId3"/>
          <a:srcRect l="3032" t="651" r="48302" b="-651"/>
          <a:stretch/>
        </p:blipFill>
        <p:spPr>
          <a:xfrm>
            <a:off x="4818605" y="846138"/>
            <a:ext cx="3957889" cy="5419580"/>
          </a:xfrm>
          <a:prstGeom prst="rect">
            <a:avLst/>
          </a:prstGeom>
        </p:spPr>
      </p:pic>
    </p:spTree>
    <p:extLst>
      <p:ext uri="{BB962C8B-B14F-4D97-AF65-F5344CB8AC3E}">
        <p14:creationId xmlns:p14="http://schemas.microsoft.com/office/powerpoint/2010/main" val="75018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7B4DA-19A1-4333-BA77-41EC39D34389}"/>
              </a:ext>
            </a:extLst>
          </p:cNvPr>
          <p:cNvSpPr>
            <a:spLocks noGrp="1"/>
          </p:cNvSpPr>
          <p:nvPr>
            <p:ph type="title"/>
          </p:nvPr>
        </p:nvSpPr>
        <p:spPr/>
        <p:txBody>
          <a:bodyPr/>
          <a:lstStyle/>
          <a:p>
            <a:r>
              <a:rPr lang="sv-SE" dirty="0"/>
              <a:t>Läkemedel</a:t>
            </a:r>
          </a:p>
        </p:txBody>
      </p:sp>
      <p:sp>
        <p:nvSpPr>
          <p:cNvPr id="3" name="Platshållare för innehåll 2">
            <a:extLst>
              <a:ext uri="{FF2B5EF4-FFF2-40B4-BE49-F238E27FC236}">
                <a16:creationId xmlns:a16="http://schemas.microsoft.com/office/drawing/2014/main" id="{3E3E3F3C-E58B-4E86-8594-9E9D04CA7AA5}"/>
              </a:ext>
            </a:extLst>
          </p:cNvPr>
          <p:cNvSpPr>
            <a:spLocks noGrp="1"/>
          </p:cNvSpPr>
          <p:nvPr>
            <p:ph sz="half" idx="1"/>
          </p:nvPr>
        </p:nvSpPr>
        <p:spPr>
          <a:xfrm>
            <a:off x="457200" y="1417638"/>
            <a:ext cx="4114800" cy="4708525"/>
          </a:xfrm>
        </p:spPr>
        <p:txBody>
          <a:bodyPr>
            <a:normAutofit fontScale="85000" lnSpcReduction="10000"/>
          </a:bodyPr>
          <a:lstStyle/>
          <a:p>
            <a:pPr marL="0" indent="0">
              <a:buNone/>
            </a:pPr>
            <a:r>
              <a:rPr lang="sv-SE" dirty="0"/>
              <a:t>Kim överväger att: </a:t>
            </a:r>
          </a:p>
          <a:p>
            <a:pPr marL="0" indent="0">
              <a:buNone/>
            </a:pPr>
            <a:endParaRPr lang="sv-SE" dirty="0"/>
          </a:p>
          <a:p>
            <a:pPr marL="457200" indent="-457200">
              <a:buFont typeface="+mj-lt"/>
              <a:buAutoNum type="arabicPeriod"/>
            </a:pPr>
            <a:r>
              <a:rPr lang="sv-SE" dirty="0"/>
              <a:t>inte ge medicinen eftersom han inte har delegering och utgår ifrån att planerarna känner till detta och har en annan plan för Hasse och hans mediciner. </a:t>
            </a:r>
          </a:p>
          <a:p>
            <a:pPr marL="457200" indent="-457200">
              <a:buFont typeface="+mj-lt"/>
              <a:buAutoNum type="arabicPeriod"/>
            </a:pPr>
            <a:r>
              <a:rPr lang="sv-SE" dirty="0"/>
              <a:t>ge medicinen eftersom Hasse är i behov av den och den ligger framme. </a:t>
            </a:r>
          </a:p>
          <a:p>
            <a:pPr marL="457200" indent="-457200">
              <a:buFont typeface="+mj-lt"/>
              <a:buAutoNum type="arabicPeriod"/>
            </a:pPr>
            <a:r>
              <a:rPr lang="sv-SE" dirty="0"/>
              <a:t>ringa sjuksköterska för att rådgöra.</a:t>
            </a:r>
          </a:p>
          <a:p>
            <a:pPr marL="457200" indent="-457200">
              <a:buFont typeface="+mj-lt"/>
              <a:buAutoNum type="arabicPeriod"/>
            </a:pPr>
            <a:r>
              <a:rPr lang="sv-SE" dirty="0"/>
              <a:t>ringa samordnare/arbetsledare för att rådgöra. </a:t>
            </a:r>
          </a:p>
          <a:p>
            <a:pPr marL="0" indent="0">
              <a:buNone/>
            </a:pPr>
            <a:endParaRPr lang="sv-SE" dirty="0"/>
          </a:p>
        </p:txBody>
      </p:sp>
      <p:pic>
        <p:nvPicPr>
          <p:cNvPr id="5" name="Bildobjekt 4">
            <a:extLst>
              <a:ext uri="{FF2B5EF4-FFF2-40B4-BE49-F238E27FC236}">
                <a16:creationId xmlns:a16="http://schemas.microsoft.com/office/drawing/2014/main" id="{52280917-3364-4955-92C9-7829A61D3AAF}"/>
              </a:ext>
            </a:extLst>
          </p:cNvPr>
          <p:cNvPicPr>
            <a:picLocks noChangeAspect="1"/>
          </p:cNvPicPr>
          <p:nvPr/>
        </p:nvPicPr>
        <p:blipFill rotWithShape="1">
          <a:blip r:embed="rId2"/>
          <a:srcRect l="3032" t="651" r="48302" b="-651"/>
          <a:stretch/>
        </p:blipFill>
        <p:spPr>
          <a:xfrm>
            <a:off x="4818605" y="846138"/>
            <a:ext cx="3957889" cy="5419580"/>
          </a:xfrm>
          <a:prstGeom prst="rect">
            <a:avLst/>
          </a:prstGeom>
        </p:spPr>
      </p:pic>
    </p:spTree>
    <p:extLst>
      <p:ext uri="{BB962C8B-B14F-4D97-AF65-F5344CB8AC3E}">
        <p14:creationId xmlns:p14="http://schemas.microsoft.com/office/powerpoint/2010/main" val="3541089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7B4DA-19A1-4333-BA77-41EC39D34389}"/>
              </a:ext>
            </a:extLst>
          </p:cNvPr>
          <p:cNvSpPr>
            <a:spLocks noGrp="1"/>
          </p:cNvSpPr>
          <p:nvPr>
            <p:ph type="title"/>
          </p:nvPr>
        </p:nvSpPr>
        <p:spPr/>
        <p:txBody>
          <a:bodyPr/>
          <a:lstStyle/>
          <a:p>
            <a:r>
              <a:rPr lang="sv-SE" dirty="0"/>
              <a:t>Läkemedel</a:t>
            </a:r>
          </a:p>
        </p:txBody>
      </p:sp>
      <p:sp>
        <p:nvSpPr>
          <p:cNvPr id="3" name="Platshållare för innehåll 2">
            <a:extLst>
              <a:ext uri="{FF2B5EF4-FFF2-40B4-BE49-F238E27FC236}">
                <a16:creationId xmlns:a16="http://schemas.microsoft.com/office/drawing/2014/main" id="{3E3E3F3C-E58B-4E86-8594-9E9D04CA7AA5}"/>
              </a:ext>
            </a:extLst>
          </p:cNvPr>
          <p:cNvSpPr>
            <a:spLocks noGrp="1"/>
          </p:cNvSpPr>
          <p:nvPr>
            <p:ph sz="half" idx="1"/>
          </p:nvPr>
        </p:nvSpPr>
        <p:spPr>
          <a:xfrm>
            <a:off x="457200" y="1417638"/>
            <a:ext cx="4114800" cy="4708525"/>
          </a:xfrm>
        </p:spPr>
        <p:txBody>
          <a:bodyPr>
            <a:normAutofit/>
          </a:bodyPr>
          <a:lstStyle/>
          <a:p>
            <a:r>
              <a:rPr lang="sv-SE" dirty="0"/>
              <a:t>Hur borde denna situation hanteras? </a:t>
            </a:r>
          </a:p>
          <a:p>
            <a:r>
              <a:rPr lang="sv-SE" dirty="0"/>
              <a:t>Vad gör ni efter att situationen är avhjälpt? </a:t>
            </a:r>
          </a:p>
          <a:p>
            <a:r>
              <a:rPr lang="sv-SE" dirty="0"/>
              <a:t>Går det att identifiera bristen i verksamheten? </a:t>
            </a:r>
          </a:p>
          <a:p>
            <a:r>
              <a:rPr lang="sv-SE" dirty="0"/>
              <a:t>Är detta en avvikelse? </a:t>
            </a:r>
          </a:p>
        </p:txBody>
      </p:sp>
      <p:pic>
        <p:nvPicPr>
          <p:cNvPr id="5" name="Bildobjekt 4">
            <a:extLst>
              <a:ext uri="{FF2B5EF4-FFF2-40B4-BE49-F238E27FC236}">
                <a16:creationId xmlns:a16="http://schemas.microsoft.com/office/drawing/2014/main" id="{5A0A93EE-3C03-4B01-8AF3-1963941AEF6A}"/>
              </a:ext>
            </a:extLst>
          </p:cNvPr>
          <p:cNvPicPr>
            <a:picLocks noChangeAspect="1"/>
          </p:cNvPicPr>
          <p:nvPr/>
        </p:nvPicPr>
        <p:blipFill rotWithShape="1">
          <a:blip r:embed="rId3"/>
          <a:srcRect l="3032" t="651" r="48302" b="-651"/>
          <a:stretch/>
        </p:blipFill>
        <p:spPr>
          <a:xfrm>
            <a:off x="4818605" y="846138"/>
            <a:ext cx="3957889" cy="5419580"/>
          </a:xfrm>
          <a:prstGeom prst="rect">
            <a:avLst/>
          </a:prstGeom>
        </p:spPr>
      </p:pic>
    </p:spTree>
    <p:extLst>
      <p:ext uri="{BB962C8B-B14F-4D97-AF65-F5344CB8AC3E}">
        <p14:creationId xmlns:p14="http://schemas.microsoft.com/office/powerpoint/2010/main" val="3650730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92C2A7-C75B-41A6-BC41-5637F28D7CAA}"/>
              </a:ext>
            </a:extLst>
          </p:cNvPr>
          <p:cNvSpPr>
            <a:spLocks noGrp="1"/>
          </p:cNvSpPr>
          <p:nvPr>
            <p:ph type="title"/>
          </p:nvPr>
        </p:nvSpPr>
        <p:spPr/>
        <p:txBody>
          <a:bodyPr>
            <a:normAutofit/>
          </a:bodyPr>
          <a:lstStyle/>
          <a:p>
            <a:r>
              <a:rPr lang="sv-SE" dirty="0"/>
              <a:t>Olika felhändelser</a:t>
            </a:r>
          </a:p>
        </p:txBody>
      </p:sp>
      <p:sp>
        <p:nvSpPr>
          <p:cNvPr id="3" name="Platshållare för innehåll 2">
            <a:extLst>
              <a:ext uri="{FF2B5EF4-FFF2-40B4-BE49-F238E27FC236}">
                <a16:creationId xmlns:a16="http://schemas.microsoft.com/office/drawing/2014/main" id="{D6177DB7-2DFB-4FA2-AC12-1D659597ABD4}"/>
              </a:ext>
            </a:extLst>
          </p:cNvPr>
          <p:cNvSpPr>
            <a:spLocks noGrp="1"/>
          </p:cNvSpPr>
          <p:nvPr>
            <p:ph sz="half" idx="1"/>
          </p:nvPr>
        </p:nvSpPr>
        <p:spPr>
          <a:solidFill>
            <a:schemeClr val="accent2"/>
          </a:solidFill>
        </p:spPr>
        <p:txBody>
          <a:bodyPr>
            <a:normAutofit/>
          </a:bodyPr>
          <a:lstStyle/>
          <a:p>
            <a:pPr marL="0" indent="0">
              <a:buNone/>
            </a:pPr>
            <a:r>
              <a:rPr lang="sv-SE" b="1" dirty="0"/>
              <a:t>Medarbetarrelaterat tillbud</a:t>
            </a:r>
          </a:p>
          <a:p>
            <a:pPr marL="0" indent="0">
              <a:buNone/>
            </a:pPr>
            <a:r>
              <a:rPr lang="sv-SE" dirty="0"/>
              <a:t>- Oj!</a:t>
            </a:r>
          </a:p>
          <a:p>
            <a:pPr marL="0" indent="0">
              <a:buNone/>
            </a:pPr>
            <a:endParaRPr lang="sv-SE" dirty="0"/>
          </a:p>
          <a:p>
            <a:pPr marL="0" indent="0">
              <a:buNone/>
            </a:pPr>
            <a:r>
              <a:rPr lang="sv-SE" b="1" dirty="0"/>
              <a:t>Arbetsskada</a:t>
            </a:r>
          </a:p>
          <a:p>
            <a:pPr marL="0" indent="0">
              <a:buNone/>
            </a:pPr>
            <a:r>
              <a:rPr lang="sv-SE" dirty="0"/>
              <a:t>- Aj!</a:t>
            </a:r>
          </a:p>
          <a:p>
            <a:pPr marL="0" indent="0">
              <a:buNone/>
            </a:pPr>
            <a:endParaRPr lang="sv-SE" dirty="0"/>
          </a:p>
          <a:p>
            <a:pPr marL="0" indent="0">
              <a:buNone/>
            </a:pPr>
            <a:endParaRPr lang="sv-SE" dirty="0"/>
          </a:p>
          <a:p>
            <a:pPr marL="0" indent="0">
              <a:buNone/>
            </a:pPr>
            <a:r>
              <a:rPr lang="sv-SE" dirty="0"/>
              <a:t>Ska anmälas till chef och HR</a:t>
            </a:r>
          </a:p>
        </p:txBody>
      </p:sp>
      <p:sp>
        <p:nvSpPr>
          <p:cNvPr id="4" name="Platshållare för innehåll 3">
            <a:extLst>
              <a:ext uri="{FF2B5EF4-FFF2-40B4-BE49-F238E27FC236}">
                <a16:creationId xmlns:a16="http://schemas.microsoft.com/office/drawing/2014/main" id="{ABD5FF50-0E58-49FA-826D-B9A32E99F6A6}"/>
              </a:ext>
            </a:extLst>
          </p:cNvPr>
          <p:cNvSpPr>
            <a:spLocks noGrp="1"/>
          </p:cNvSpPr>
          <p:nvPr>
            <p:ph sz="half" idx="2"/>
          </p:nvPr>
        </p:nvSpPr>
        <p:spPr>
          <a:xfrm>
            <a:off x="4648200" y="1600200"/>
            <a:ext cx="4038600" cy="4525963"/>
          </a:xfrm>
          <a:solidFill>
            <a:srgbClr val="92D050"/>
          </a:solidFill>
        </p:spPr>
        <p:txBody>
          <a:bodyPr>
            <a:normAutofit/>
          </a:bodyPr>
          <a:lstStyle/>
          <a:p>
            <a:pPr marL="0" indent="0">
              <a:buNone/>
            </a:pPr>
            <a:r>
              <a:rPr lang="sv-SE" b="1" dirty="0"/>
              <a:t>Patientrelaterad avvikelse</a:t>
            </a:r>
          </a:p>
          <a:p>
            <a:pPr marL="0" indent="0">
              <a:buNone/>
            </a:pPr>
            <a:endParaRPr lang="sv-SE" dirty="0"/>
          </a:p>
          <a:p>
            <a:pPr marL="0" indent="0">
              <a:buNone/>
            </a:pPr>
            <a:endParaRPr lang="sv-SE" dirty="0"/>
          </a:p>
          <a:p>
            <a:pPr marL="0" indent="0">
              <a:buNone/>
            </a:pPr>
            <a:r>
              <a:rPr lang="sv-SE" b="1" dirty="0"/>
              <a:t>Patientrelaterad risk (HSL)</a:t>
            </a:r>
          </a:p>
          <a:p>
            <a:pPr marL="0" indent="0">
              <a:buNone/>
            </a:pPr>
            <a:endParaRPr lang="sv-SE" dirty="0"/>
          </a:p>
          <a:p>
            <a:pPr marL="0" indent="0">
              <a:buNone/>
            </a:pPr>
            <a:endParaRPr lang="sv-SE" dirty="0"/>
          </a:p>
          <a:p>
            <a:pPr marL="0" indent="0">
              <a:buNone/>
            </a:pPr>
            <a:endParaRPr lang="sv-SE" dirty="0"/>
          </a:p>
          <a:p>
            <a:pPr marL="0" indent="0">
              <a:buNone/>
            </a:pPr>
            <a:r>
              <a:rPr lang="sv-SE" dirty="0"/>
              <a:t>Ska registreras i avvikelsemodul</a:t>
            </a:r>
          </a:p>
        </p:txBody>
      </p:sp>
    </p:spTree>
    <p:extLst>
      <p:ext uri="{BB962C8B-B14F-4D97-AF65-F5344CB8AC3E}">
        <p14:creationId xmlns:p14="http://schemas.microsoft.com/office/powerpoint/2010/main" val="449344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E4B5A8-659E-4B29-9FCA-FC0E5F3EEE88}"/>
              </a:ext>
            </a:extLst>
          </p:cNvPr>
          <p:cNvSpPr>
            <a:spLocks noGrp="1"/>
          </p:cNvSpPr>
          <p:nvPr>
            <p:ph type="title"/>
          </p:nvPr>
        </p:nvSpPr>
        <p:spPr>
          <a:xfrm>
            <a:off x="457200" y="2482926"/>
            <a:ext cx="8229600" cy="1143000"/>
          </a:xfrm>
        </p:spPr>
        <p:txBody>
          <a:bodyPr>
            <a:normAutofit fontScale="90000"/>
          </a:bodyPr>
          <a:lstStyle/>
          <a:p>
            <a:r>
              <a:rPr lang="sv-SE" dirty="0"/>
              <a:t>Hur vill vi arbeta med avvikelser i vår arbetsgrupp? </a:t>
            </a:r>
          </a:p>
        </p:txBody>
      </p:sp>
    </p:spTree>
    <p:extLst>
      <p:ext uri="{BB962C8B-B14F-4D97-AF65-F5344CB8AC3E}">
        <p14:creationId xmlns:p14="http://schemas.microsoft.com/office/powerpoint/2010/main" val="629727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D75360-7E00-450A-B1BA-24A90FF1429D}"/>
              </a:ext>
            </a:extLst>
          </p:cNvPr>
          <p:cNvSpPr>
            <a:spLocks noGrp="1"/>
          </p:cNvSpPr>
          <p:nvPr>
            <p:ph type="title"/>
          </p:nvPr>
        </p:nvSpPr>
        <p:spPr>
          <a:xfrm>
            <a:off x="1596788" y="1856096"/>
            <a:ext cx="5950424" cy="2770495"/>
          </a:xfrm>
          <a:solidFill>
            <a:schemeClr val="accent1">
              <a:lumMod val="60000"/>
              <a:lumOff val="40000"/>
            </a:schemeClr>
          </a:solidFill>
        </p:spPr>
        <p:txBody>
          <a:bodyPr>
            <a:normAutofit fontScale="90000"/>
          </a:bodyPr>
          <a:lstStyle/>
          <a:p>
            <a:pPr algn="ctr"/>
            <a:r>
              <a:rPr lang="sv-SE" dirty="0"/>
              <a:t>Detta kapitel är riktat till Hälso- och sjukvårdsorganisationen och chefer inom utförarenheter</a:t>
            </a:r>
          </a:p>
        </p:txBody>
      </p:sp>
    </p:spTree>
    <p:extLst>
      <p:ext uri="{BB962C8B-B14F-4D97-AF65-F5344CB8AC3E}">
        <p14:creationId xmlns:p14="http://schemas.microsoft.com/office/powerpoint/2010/main" val="126671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47BA25-87EA-46F2-A1B2-4E2F41416FE2}"/>
              </a:ext>
            </a:extLst>
          </p:cNvPr>
          <p:cNvSpPr>
            <a:spLocks noGrp="1"/>
          </p:cNvSpPr>
          <p:nvPr>
            <p:ph type="title"/>
          </p:nvPr>
        </p:nvSpPr>
        <p:spPr/>
        <p:txBody>
          <a:bodyPr/>
          <a:lstStyle/>
          <a:p>
            <a:r>
              <a:rPr lang="sv-SE" dirty="0"/>
              <a:t>Avvikelser</a:t>
            </a:r>
          </a:p>
        </p:txBody>
      </p:sp>
      <p:sp>
        <p:nvSpPr>
          <p:cNvPr id="3" name="Platshållare för innehåll 2">
            <a:extLst>
              <a:ext uri="{FF2B5EF4-FFF2-40B4-BE49-F238E27FC236}">
                <a16:creationId xmlns:a16="http://schemas.microsoft.com/office/drawing/2014/main" id="{BA2E018E-F5DA-4AEE-90A5-CC3AA21CF058}"/>
              </a:ext>
            </a:extLst>
          </p:cNvPr>
          <p:cNvSpPr>
            <a:spLocks noGrp="1"/>
          </p:cNvSpPr>
          <p:nvPr>
            <p:ph idx="1"/>
          </p:nvPr>
        </p:nvSpPr>
        <p:spPr/>
        <p:txBody>
          <a:bodyPr>
            <a:normAutofit fontScale="92500" lnSpcReduction="10000"/>
          </a:bodyPr>
          <a:lstStyle/>
          <a:p>
            <a:r>
              <a:rPr lang="sv-SE" dirty="0"/>
              <a:t>Varför ska avvikelser skrivas?</a:t>
            </a:r>
          </a:p>
          <a:p>
            <a:r>
              <a:rPr lang="sv-SE" dirty="0"/>
              <a:t>När ska avvikelser skrivas?</a:t>
            </a:r>
          </a:p>
          <a:p>
            <a:r>
              <a:rPr lang="sv-SE" dirty="0"/>
              <a:t>Hur snabbt ska avvikelser skrivas?</a:t>
            </a:r>
          </a:p>
          <a:p>
            <a:r>
              <a:rPr lang="sv-SE" dirty="0"/>
              <a:t>Vad är en felhändelse?</a:t>
            </a:r>
          </a:p>
          <a:p>
            <a:r>
              <a:rPr lang="sv-SE" dirty="0"/>
              <a:t>Vad är en </a:t>
            </a:r>
            <a:r>
              <a:rPr lang="sv-SE" dirty="0" err="1"/>
              <a:t>vårdskada</a:t>
            </a:r>
            <a:r>
              <a:rPr lang="sv-SE" dirty="0"/>
              <a:t>?</a:t>
            </a:r>
          </a:p>
          <a:p>
            <a:r>
              <a:rPr lang="sv-SE" dirty="0"/>
              <a:t>Vem skriver avvikelsen?</a:t>
            </a:r>
          </a:p>
          <a:p>
            <a:endParaRPr lang="sv-SE" dirty="0"/>
          </a:p>
          <a:p>
            <a:r>
              <a:rPr lang="sv-SE" dirty="0"/>
              <a:t>Ska alltid patienten eller anhörig involveras eller informeras? Motivera. (Bikupa)</a:t>
            </a:r>
          </a:p>
          <a:p>
            <a:endParaRPr lang="sv-SE" dirty="0"/>
          </a:p>
          <a:p>
            <a:r>
              <a:rPr lang="sv-SE" dirty="0"/>
              <a:t>Vad skulle vi behöva förbättra för att öka nyttan av avvikelserna? (Diskussion)</a:t>
            </a:r>
          </a:p>
          <a:p>
            <a:endParaRPr lang="sv-SE" dirty="0"/>
          </a:p>
        </p:txBody>
      </p:sp>
    </p:spTree>
    <p:extLst>
      <p:ext uri="{BB962C8B-B14F-4D97-AF65-F5344CB8AC3E}">
        <p14:creationId xmlns:p14="http://schemas.microsoft.com/office/powerpoint/2010/main" val="76287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9A0315-67D8-4B7D-81A6-8BD3405D8776}"/>
              </a:ext>
            </a:extLst>
          </p:cNvPr>
          <p:cNvSpPr>
            <a:spLocks noGrp="1"/>
          </p:cNvSpPr>
          <p:nvPr>
            <p:ph type="title"/>
          </p:nvPr>
        </p:nvSpPr>
        <p:spPr/>
        <p:txBody>
          <a:bodyPr/>
          <a:lstStyle/>
          <a:p>
            <a:r>
              <a:rPr lang="sv-SE" dirty="0"/>
              <a:t>Från avvikelse till Lex Maria</a:t>
            </a:r>
          </a:p>
        </p:txBody>
      </p:sp>
      <p:sp>
        <p:nvSpPr>
          <p:cNvPr id="3" name="Platshållare för innehåll 2">
            <a:extLst>
              <a:ext uri="{FF2B5EF4-FFF2-40B4-BE49-F238E27FC236}">
                <a16:creationId xmlns:a16="http://schemas.microsoft.com/office/drawing/2014/main" id="{2AB079AE-BA9E-439B-A90D-225AD74F4C44}"/>
              </a:ext>
            </a:extLst>
          </p:cNvPr>
          <p:cNvSpPr>
            <a:spLocks noGrp="1"/>
          </p:cNvSpPr>
          <p:nvPr>
            <p:ph idx="1"/>
          </p:nvPr>
        </p:nvSpPr>
        <p:spPr/>
        <p:txBody>
          <a:bodyPr/>
          <a:lstStyle/>
          <a:p>
            <a:r>
              <a:rPr lang="sv-SE" dirty="0"/>
              <a:t>När är en utredning befogad? </a:t>
            </a:r>
          </a:p>
          <a:p>
            <a:r>
              <a:rPr lang="sv-SE" dirty="0"/>
              <a:t>Varför görs Lex Maria anmälan?</a:t>
            </a:r>
          </a:p>
        </p:txBody>
      </p:sp>
    </p:spTree>
    <p:extLst>
      <p:ext uri="{BB962C8B-B14F-4D97-AF65-F5344CB8AC3E}">
        <p14:creationId xmlns:p14="http://schemas.microsoft.com/office/powerpoint/2010/main" val="269442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E5725A-3E04-43A2-A3EF-6B48125C49ED}"/>
              </a:ext>
            </a:extLst>
          </p:cNvPr>
          <p:cNvSpPr>
            <a:spLocks noGrp="1"/>
          </p:cNvSpPr>
          <p:nvPr>
            <p:ph type="title"/>
          </p:nvPr>
        </p:nvSpPr>
        <p:spPr/>
        <p:txBody>
          <a:bodyPr/>
          <a:lstStyle/>
          <a:p>
            <a:r>
              <a:rPr lang="sv-SE" dirty="0"/>
              <a:t>Patientsäkerhetsdefinitioner</a:t>
            </a:r>
          </a:p>
        </p:txBody>
      </p:sp>
      <p:sp>
        <p:nvSpPr>
          <p:cNvPr id="3" name="Platshållare för innehåll 2">
            <a:extLst>
              <a:ext uri="{FF2B5EF4-FFF2-40B4-BE49-F238E27FC236}">
                <a16:creationId xmlns:a16="http://schemas.microsoft.com/office/drawing/2014/main" id="{1EE05728-314E-46D2-B6CB-1EEE5A8D4CC4}"/>
              </a:ext>
            </a:extLst>
          </p:cNvPr>
          <p:cNvSpPr>
            <a:spLocks noGrp="1"/>
          </p:cNvSpPr>
          <p:nvPr>
            <p:ph idx="1"/>
          </p:nvPr>
        </p:nvSpPr>
        <p:spPr/>
        <p:txBody>
          <a:bodyPr/>
          <a:lstStyle/>
          <a:p>
            <a:r>
              <a:rPr lang="sv-SE" dirty="0"/>
              <a:t>Risk – </a:t>
            </a:r>
            <a:r>
              <a:rPr lang="sv-SE" i="1" dirty="0"/>
              <a:t>något skulle kunna gå fel</a:t>
            </a:r>
          </a:p>
          <a:p>
            <a:r>
              <a:rPr lang="sv-SE" dirty="0"/>
              <a:t>Tillbud – </a:t>
            </a:r>
            <a:r>
              <a:rPr lang="sv-SE" i="1" dirty="0"/>
              <a:t>något har gått fel men ingen har skadats/tagit skada</a:t>
            </a:r>
          </a:p>
          <a:p>
            <a:r>
              <a:rPr lang="sv-SE" dirty="0"/>
              <a:t>Skada – </a:t>
            </a:r>
            <a:r>
              <a:rPr lang="sv-SE" i="1" dirty="0"/>
              <a:t>någon har tagit skada eller skadats</a:t>
            </a:r>
          </a:p>
          <a:p>
            <a:r>
              <a:rPr lang="sv-SE" dirty="0" err="1"/>
              <a:t>Vårdskada</a:t>
            </a:r>
            <a:r>
              <a:rPr lang="sv-SE" dirty="0"/>
              <a:t> – </a:t>
            </a:r>
            <a:r>
              <a:rPr lang="sv-SE" i="1" dirty="0"/>
              <a:t>den uppstådda skadan skedde i vårdsammanhang och skulle ha kunnat undvikas</a:t>
            </a:r>
          </a:p>
        </p:txBody>
      </p:sp>
      <p:pic>
        <p:nvPicPr>
          <p:cNvPr id="6" name="Bildobjekt 5">
            <a:extLst>
              <a:ext uri="{FF2B5EF4-FFF2-40B4-BE49-F238E27FC236}">
                <a16:creationId xmlns:a16="http://schemas.microsoft.com/office/drawing/2014/main" id="{6F278957-4B52-4DC5-BDAB-7982E13B422B}"/>
              </a:ext>
            </a:extLst>
          </p:cNvPr>
          <p:cNvPicPr>
            <a:picLocks noChangeAspect="1"/>
          </p:cNvPicPr>
          <p:nvPr/>
        </p:nvPicPr>
        <p:blipFill>
          <a:blip r:embed="rId2"/>
          <a:stretch>
            <a:fillRect/>
          </a:stretch>
        </p:blipFill>
        <p:spPr>
          <a:xfrm>
            <a:off x="3241963" y="4499262"/>
            <a:ext cx="2660073" cy="1995055"/>
          </a:xfrm>
          <a:prstGeom prst="rect">
            <a:avLst/>
          </a:prstGeom>
        </p:spPr>
      </p:pic>
    </p:spTree>
    <p:extLst>
      <p:ext uri="{BB962C8B-B14F-4D97-AF65-F5344CB8AC3E}">
        <p14:creationId xmlns:p14="http://schemas.microsoft.com/office/powerpoint/2010/main" val="2721984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92C2A7-C75B-41A6-BC41-5637F28D7CAA}"/>
              </a:ext>
            </a:extLst>
          </p:cNvPr>
          <p:cNvSpPr>
            <a:spLocks noGrp="1"/>
          </p:cNvSpPr>
          <p:nvPr>
            <p:ph type="title"/>
          </p:nvPr>
        </p:nvSpPr>
        <p:spPr/>
        <p:txBody>
          <a:bodyPr>
            <a:normAutofit/>
          </a:bodyPr>
          <a:lstStyle/>
          <a:p>
            <a:r>
              <a:rPr lang="sv-SE" dirty="0"/>
              <a:t>Olika felhändelser</a:t>
            </a:r>
          </a:p>
        </p:txBody>
      </p:sp>
      <p:sp>
        <p:nvSpPr>
          <p:cNvPr id="3" name="Platshållare för innehåll 2">
            <a:extLst>
              <a:ext uri="{FF2B5EF4-FFF2-40B4-BE49-F238E27FC236}">
                <a16:creationId xmlns:a16="http://schemas.microsoft.com/office/drawing/2014/main" id="{D6177DB7-2DFB-4FA2-AC12-1D659597ABD4}"/>
              </a:ext>
            </a:extLst>
          </p:cNvPr>
          <p:cNvSpPr>
            <a:spLocks noGrp="1"/>
          </p:cNvSpPr>
          <p:nvPr>
            <p:ph sz="half" idx="1"/>
          </p:nvPr>
        </p:nvSpPr>
        <p:spPr>
          <a:solidFill>
            <a:schemeClr val="accent2"/>
          </a:solidFill>
        </p:spPr>
        <p:txBody>
          <a:bodyPr>
            <a:normAutofit/>
          </a:bodyPr>
          <a:lstStyle/>
          <a:p>
            <a:pPr marL="0" indent="0">
              <a:buNone/>
            </a:pPr>
            <a:r>
              <a:rPr lang="sv-SE" b="1" dirty="0"/>
              <a:t>Medarbetarrelaterat tillbud</a:t>
            </a:r>
          </a:p>
          <a:p>
            <a:pPr marL="0" indent="0">
              <a:buNone/>
            </a:pPr>
            <a:r>
              <a:rPr lang="sv-SE" dirty="0"/>
              <a:t>- Oj!</a:t>
            </a:r>
          </a:p>
          <a:p>
            <a:pPr marL="0" indent="0">
              <a:buNone/>
            </a:pPr>
            <a:endParaRPr lang="sv-SE" dirty="0"/>
          </a:p>
          <a:p>
            <a:pPr marL="0" indent="0">
              <a:buNone/>
            </a:pPr>
            <a:r>
              <a:rPr lang="sv-SE" b="1" dirty="0"/>
              <a:t>Arbetsskada</a:t>
            </a:r>
          </a:p>
          <a:p>
            <a:pPr marL="0" indent="0">
              <a:buNone/>
            </a:pPr>
            <a:r>
              <a:rPr lang="sv-SE" dirty="0"/>
              <a:t>- Aj!</a:t>
            </a:r>
          </a:p>
          <a:p>
            <a:pPr marL="0" indent="0">
              <a:buNone/>
            </a:pPr>
            <a:endParaRPr lang="sv-SE" dirty="0"/>
          </a:p>
          <a:p>
            <a:pPr marL="0" indent="0">
              <a:buNone/>
            </a:pPr>
            <a:endParaRPr lang="sv-SE" dirty="0"/>
          </a:p>
          <a:p>
            <a:pPr marL="0" indent="0">
              <a:buNone/>
            </a:pPr>
            <a:r>
              <a:rPr lang="sv-SE" dirty="0"/>
              <a:t>Ska anmälas till chef och HR</a:t>
            </a:r>
          </a:p>
        </p:txBody>
      </p:sp>
      <p:sp>
        <p:nvSpPr>
          <p:cNvPr id="4" name="Platshållare för innehåll 3">
            <a:extLst>
              <a:ext uri="{FF2B5EF4-FFF2-40B4-BE49-F238E27FC236}">
                <a16:creationId xmlns:a16="http://schemas.microsoft.com/office/drawing/2014/main" id="{ABD5FF50-0E58-49FA-826D-B9A32E99F6A6}"/>
              </a:ext>
            </a:extLst>
          </p:cNvPr>
          <p:cNvSpPr>
            <a:spLocks noGrp="1"/>
          </p:cNvSpPr>
          <p:nvPr>
            <p:ph sz="half" idx="2"/>
          </p:nvPr>
        </p:nvSpPr>
        <p:spPr>
          <a:xfrm>
            <a:off x="4648200" y="1600200"/>
            <a:ext cx="4038600" cy="4525963"/>
          </a:xfrm>
          <a:solidFill>
            <a:srgbClr val="92D050"/>
          </a:solidFill>
        </p:spPr>
        <p:txBody>
          <a:bodyPr>
            <a:normAutofit/>
          </a:bodyPr>
          <a:lstStyle/>
          <a:p>
            <a:pPr marL="0" indent="0">
              <a:buNone/>
            </a:pPr>
            <a:r>
              <a:rPr lang="sv-SE" b="1" dirty="0"/>
              <a:t>Patientrelaterad avvikelse</a:t>
            </a:r>
          </a:p>
          <a:p>
            <a:pPr marL="0" indent="0">
              <a:buNone/>
            </a:pPr>
            <a:endParaRPr lang="sv-SE" dirty="0"/>
          </a:p>
          <a:p>
            <a:pPr marL="0" indent="0">
              <a:buNone/>
            </a:pPr>
            <a:endParaRPr lang="sv-SE" dirty="0"/>
          </a:p>
          <a:p>
            <a:pPr marL="0" indent="0">
              <a:buNone/>
            </a:pPr>
            <a:r>
              <a:rPr lang="sv-SE" b="1" dirty="0"/>
              <a:t>Patientrelaterad risk (HSL)</a:t>
            </a:r>
          </a:p>
          <a:p>
            <a:pPr marL="0" indent="0">
              <a:buNone/>
            </a:pPr>
            <a:endParaRPr lang="sv-SE" dirty="0"/>
          </a:p>
          <a:p>
            <a:pPr marL="0" indent="0">
              <a:buNone/>
            </a:pPr>
            <a:endParaRPr lang="sv-SE" dirty="0"/>
          </a:p>
          <a:p>
            <a:pPr marL="0" indent="0">
              <a:buNone/>
            </a:pPr>
            <a:endParaRPr lang="sv-SE" dirty="0"/>
          </a:p>
          <a:p>
            <a:pPr marL="0" indent="0">
              <a:buNone/>
            </a:pPr>
            <a:r>
              <a:rPr lang="sv-SE" dirty="0"/>
              <a:t>Ska registreras i avvikelsemodul</a:t>
            </a:r>
          </a:p>
        </p:txBody>
      </p:sp>
    </p:spTree>
    <p:extLst>
      <p:ext uri="{BB962C8B-B14F-4D97-AF65-F5344CB8AC3E}">
        <p14:creationId xmlns:p14="http://schemas.microsoft.com/office/powerpoint/2010/main" val="372258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2CB7B-6CC4-4022-A0A1-B017E154A70A}"/>
              </a:ext>
            </a:extLst>
          </p:cNvPr>
          <p:cNvSpPr>
            <a:spLocks noGrp="1"/>
          </p:cNvSpPr>
          <p:nvPr>
            <p:ph type="title"/>
          </p:nvPr>
        </p:nvSpPr>
        <p:spPr/>
        <p:txBody>
          <a:bodyPr/>
          <a:lstStyle/>
          <a:p>
            <a:r>
              <a:rPr lang="sv-SE" dirty="0"/>
              <a:t>Kalle på boendet Solrosen</a:t>
            </a:r>
          </a:p>
        </p:txBody>
      </p:sp>
      <p:sp>
        <p:nvSpPr>
          <p:cNvPr id="3" name="Platshållare för innehåll 2">
            <a:extLst>
              <a:ext uri="{FF2B5EF4-FFF2-40B4-BE49-F238E27FC236}">
                <a16:creationId xmlns:a16="http://schemas.microsoft.com/office/drawing/2014/main" id="{BD132372-3D14-434E-987B-83AC7A7BE0FF}"/>
              </a:ext>
            </a:extLst>
          </p:cNvPr>
          <p:cNvSpPr>
            <a:spLocks noGrp="1"/>
          </p:cNvSpPr>
          <p:nvPr>
            <p:ph sz="half" idx="1"/>
          </p:nvPr>
        </p:nvSpPr>
        <p:spPr>
          <a:xfrm>
            <a:off x="457200" y="1600200"/>
            <a:ext cx="4416804" cy="4525963"/>
          </a:xfrm>
        </p:spPr>
        <p:txBody>
          <a:bodyPr/>
          <a:lstStyle/>
          <a:p>
            <a:pPr marL="0" indent="0">
              <a:buNone/>
            </a:pPr>
            <a:r>
              <a:rPr lang="sv-SE" dirty="0"/>
              <a:t>Kalle bor på Solrosen. Han lider av tvångsbeteende och väljer en dag att låsa in sig själv på toaletten. Flera i personalen pratar med Kalle genom dörren och försöker få Kalle att komma ut och öppna dörren men utan framgång… </a:t>
            </a:r>
          </a:p>
          <a:p>
            <a:pPr marL="0" indent="0">
              <a:buNone/>
            </a:pPr>
            <a:endParaRPr lang="sv-SE" dirty="0"/>
          </a:p>
          <a:p>
            <a:pPr marL="0" indent="0">
              <a:buNone/>
            </a:pPr>
            <a:endParaRPr lang="sv-SE" dirty="0"/>
          </a:p>
        </p:txBody>
      </p:sp>
      <p:pic>
        <p:nvPicPr>
          <p:cNvPr id="5" name="Platshållare för innehåll 4">
            <a:extLst>
              <a:ext uri="{FF2B5EF4-FFF2-40B4-BE49-F238E27FC236}">
                <a16:creationId xmlns:a16="http://schemas.microsoft.com/office/drawing/2014/main" id="{C25F59A9-8488-4A04-8F68-80F83DBF990D}"/>
              </a:ext>
            </a:extLst>
          </p:cNvPr>
          <p:cNvPicPr>
            <a:picLocks noGrp="1" noChangeAspect="1"/>
          </p:cNvPicPr>
          <p:nvPr>
            <p:ph sz="half" idx="2"/>
          </p:nvPr>
        </p:nvPicPr>
        <p:blipFill>
          <a:blip r:embed="rId2"/>
          <a:stretch>
            <a:fillRect/>
          </a:stretch>
        </p:blipFill>
        <p:spPr>
          <a:xfrm>
            <a:off x="5100537" y="1306103"/>
            <a:ext cx="3649181" cy="4927165"/>
          </a:xfrm>
          <a:prstGeom prst="rect">
            <a:avLst/>
          </a:prstGeom>
        </p:spPr>
      </p:pic>
    </p:spTree>
    <p:extLst>
      <p:ext uri="{BB962C8B-B14F-4D97-AF65-F5344CB8AC3E}">
        <p14:creationId xmlns:p14="http://schemas.microsoft.com/office/powerpoint/2010/main" val="3793973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984C8F-129B-40FE-8E4E-66101FBA0B21}"/>
              </a:ext>
            </a:extLst>
          </p:cNvPr>
          <p:cNvSpPr>
            <a:spLocks noGrp="1"/>
          </p:cNvSpPr>
          <p:nvPr>
            <p:ph type="title"/>
          </p:nvPr>
        </p:nvSpPr>
        <p:spPr/>
        <p:txBody>
          <a:bodyPr/>
          <a:lstStyle/>
          <a:p>
            <a:r>
              <a:rPr lang="sv-SE" dirty="0"/>
              <a:t>Avvikelsehantering</a:t>
            </a:r>
          </a:p>
        </p:txBody>
      </p:sp>
      <p:sp>
        <p:nvSpPr>
          <p:cNvPr id="3" name="Platshållare för innehåll 2">
            <a:extLst>
              <a:ext uri="{FF2B5EF4-FFF2-40B4-BE49-F238E27FC236}">
                <a16:creationId xmlns:a16="http://schemas.microsoft.com/office/drawing/2014/main" id="{29633E1F-DFC5-40E6-8C6F-8AB76CBE3C94}"/>
              </a:ext>
            </a:extLst>
          </p:cNvPr>
          <p:cNvSpPr>
            <a:spLocks noGrp="1"/>
          </p:cNvSpPr>
          <p:nvPr>
            <p:ph idx="1"/>
          </p:nvPr>
        </p:nvSpPr>
        <p:spPr/>
        <p:txBody>
          <a:bodyPr/>
          <a:lstStyle/>
          <a:p>
            <a:r>
              <a:rPr lang="sv-SE" dirty="0"/>
              <a:t>Rapportering: Beskriv initialt vilken risk eller skada som uppstått. (Tänk SBAR)</a:t>
            </a:r>
          </a:p>
          <a:p>
            <a:r>
              <a:rPr lang="sv-SE" dirty="0"/>
              <a:t>	- Du kan följa ditt ärendenummer</a:t>
            </a:r>
          </a:p>
          <a:p>
            <a:r>
              <a:rPr lang="sv-SE" dirty="0"/>
              <a:t>Avvikelsen utreds av chef/avvikelsesamordnare.</a:t>
            </a:r>
          </a:p>
          <a:p>
            <a:r>
              <a:rPr lang="sv-SE" dirty="0"/>
              <a:t>Återkoppling till rapportör och involverade, </a:t>
            </a:r>
            <a:r>
              <a:rPr lang="sv-SE" dirty="0" err="1"/>
              <a:t>inkl</a:t>
            </a:r>
            <a:r>
              <a:rPr lang="sv-SE" dirty="0"/>
              <a:t> patient.</a:t>
            </a:r>
          </a:p>
          <a:p>
            <a:r>
              <a:rPr lang="sv-SE" dirty="0"/>
              <a:t>APT lyfts viktiga avvikelser.</a:t>
            </a:r>
          </a:p>
          <a:p>
            <a:r>
              <a:rPr lang="sv-SE" dirty="0"/>
              <a:t>Avvikelser grupperas och ses över på strukturell nivå. </a:t>
            </a:r>
          </a:p>
          <a:p>
            <a:r>
              <a:rPr lang="sv-SE" dirty="0"/>
              <a:t>Förbättringsarbeten</a:t>
            </a:r>
          </a:p>
          <a:p>
            <a:r>
              <a:rPr lang="sv-SE" dirty="0"/>
              <a:t>Återföring till medarbetargruppen</a:t>
            </a:r>
          </a:p>
          <a:p>
            <a:r>
              <a:rPr lang="sv-SE" dirty="0"/>
              <a:t>Uppföljning</a:t>
            </a:r>
          </a:p>
        </p:txBody>
      </p:sp>
    </p:spTree>
    <p:extLst>
      <p:ext uri="{BB962C8B-B14F-4D97-AF65-F5344CB8AC3E}">
        <p14:creationId xmlns:p14="http://schemas.microsoft.com/office/powerpoint/2010/main" val="2932850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12879" y="6427177"/>
            <a:ext cx="3710354" cy="430887"/>
          </a:xfrm>
          <a:prstGeom prst="rect">
            <a:avLst/>
          </a:prstGeom>
          <a:noFill/>
        </p:spPr>
        <p:txBody>
          <a:bodyPr wrap="square" rtlCol="0">
            <a:spAutoFit/>
          </a:bodyPr>
          <a:lstStyle/>
          <a:p>
            <a:pPr algn="ctr"/>
            <a:r>
              <a:rPr lang="sv-SE" sz="1050" dirty="0"/>
              <a:t>Söderköpings kommun</a:t>
            </a:r>
          </a:p>
          <a:p>
            <a:pPr algn="ctr"/>
            <a:r>
              <a:rPr lang="sv-SE" sz="1050" dirty="0"/>
              <a:t>614</a:t>
            </a:r>
            <a:r>
              <a:rPr lang="sv-SE" sz="1050" baseline="0" dirty="0"/>
              <a:t> 80 Söderköping</a:t>
            </a:r>
            <a:endParaRPr lang="sv-SE" sz="1050" dirty="0"/>
          </a:p>
        </p:txBody>
      </p:sp>
    </p:spTree>
    <p:extLst>
      <p:ext uri="{BB962C8B-B14F-4D97-AF65-F5344CB8AC3E}">
        <p14:creationId xmlns:p14="http://schemas.microsoft.com/office/powerpoint/2010/main" val="95203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2CB7B-6CC4-4022-A0A1-B017E154A70A}"/>
              </a:ext>
            </a:extLst>
          </p:cNvPr>
          <p:cNvSpPr>
            <a:spLocks noGrp="1"/>
          </p:cNvSpPr>
          <p:nvPr>
            <p:ph type="title"/>
          </p:nvPr>
        </p:nvSpPr>
        <p:spPr/>
        <p:txBody>
          <a:bodyPr/>
          <a:lstStyle/>
          <a:p>
            <a:r>
              <a:rPr lang="sv-SE" dirty="0"/>
              <a:t>Kalle på boendet Solrosen</a:t>
            </a:r>
          </a:p>
        </p:txBody>
      </p:sp>
      <p:sp>
        <p:nvSpPr>
          <p:cNvPr id="3" name="Platshållare för innehåll 2">
            <a:extLst>
              <a:ext uri="{FF2B5EF4-FFF2-40B4-BE49-F238E27FC236}">
                <a16:creationId xmlns:a16="http://schemas.microsoft.com/office/drawing/2014/main" id="{BD132372-3D14-434E-987B-83AC7A7BE0FF}"/>
              </a:ext>
            </a:extLst>
          </p:cNvPr>
          <p:cNvSpPr>
            <a:spLocks noGrp="1"/>
          </p:cNvSpPr>
          <p:nvPr>
            <p:ph sz="half" idx="1"/>
          </p:nvPr>
        </p:nvSpPr>
        <p:spPr>
          <a:xfrm>
            <a:off x="457200" y="1600200"/>
            <a:ext cx="4416804" cy="4525963"/>
          </a:xfrm>
        </p:spPr>
        <p:txBody>
          <a:bodyPr/>
          <a:lstStyle/>
          <a:p>
            <a:pPr marL="0" indent="0">
              <a:buNone/>
            </a:pPr>
            <a:r>
              <a:rPr lang="sv-SE" dirty="0"/>
              <a:t>Timmarna går och ingen i personalgruppen lyckas motivera Kalle att öppna. Eftersom personalen inte lyckas nå Kalle är det omöjligt att ge honom mat och hans mediciner. Personalen vet inte heller vart de ska vända sig för att få hjälp och ingen har någon direkt kunskap om tvångsbeteende. </a:t>
            </a:r>
          </a:p>
          <a:p>
            <a:pPr marL="0" indent="0">
              <a:buNone/>
            </a:pPr>
            <a:endParaRPr lang="sv-SE" dirty="0"/>
          </a:p>
          <a:p>
            <a:pPr marL="0" indent="0">
              <a:buNone/>
            </a:pPr>
            <a:endParaRPr lang="sv-SE" dirty="0"/>
          </a:p>
        </p:txBody>
      </p:sp>
      <p:pic>
        <p:nvPicPr>
          <p:cNvPr id="5" name="Platshållare för innehåll 4">
            <a:extLst>
              <a:ext uri="{FF2B5EF4-FFF2-40B4-BE49-F238E27FC236}">
                <a16:creationId xmlns:a16="http://schemas.microsoft.com/office/drawing/2014/main" id="{C25F59A9-8488-4A04-8F68-80F83DBF990D}"/>
              </a:ext>
            </a:extLst>
          </p:cNvPr>
          <p:cNvPicPr>
            <a:picLocks noGrp="1" noChangeAspect="1"/>
          </p:cNvPicPr>
          <p:nvPr>
            <p:ph sz="half" idx="2"/>
          </p:nvPr>
        </p:nvPicPr>
        <p:blipFill>
          <a:blip r:embed="rId2"/>
          <a:stretch>
            <a:fillRect/>
          </a:stretch>
        </p:blipFill>
        <p:spPr>
          <a:xfrm>
            <a:off x="5100537" y="1316494"/>
            <a:ext cx="3649181" cy="4927165"/>
          </a:xfrm>
          <a:prstGeom prst="rect">
            <a:avLst/>
          </a:prstGeom>
        </p:spPr>
      </p:pic>
    </p:spTree>
    <p:extLst>
      <p:ext uri="{BB962C8B-B14F-4D97-AF65-F5344CB8AC3E}">
        <p14:creationId xmlns:p14="http://schemas.microsoft.com/office/powerpoint/2010/main" val="390685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2CB7B-6CC4-4022-A0A1-B017E154A70A}"/>
              </a:ext>
            </a:extLst>
          </p:cNvPr>
          <p:cNvSpPr>
            <a:spLocks noGrp="1"/>
          </p:cNvSpPr>
          <p:nvPr>
            <p:ph type="title"/>
          </p:nvPr>
        </p:nvSpPr>
        <p:spPr/>
        <p:txBody>
          <a:bodyPr/>
          <a:lstStyle/>
          <a:p>
            <a:r>
              <a:rPr lang="sv-SE" dirty="0"/>
              <a:t>Kalle på boendet Solrosen</a:t>
            </a:r>
          </a:p>
        </p:txBody>
      </p:sp>
      <p:sp>
        <p:nvSpPr>
          <p:cNvPr id="3" name="Platshållare för innehåll 2">
            <a:extLst>
              <a:ext uri="{FF2B5EF4-FFF2-40B4-BE49-F238E27FC236}">
                <a16:creationId xmlns:a16="http://schemas.microsoft.com/office/drawing/2014/main" id="{BD132372-3D14-434E-987B-83AC7A7BE0FF}"/>
              </a:ext>
            </a:extLst>
          </p:cNvPr>
          <p:cNvSpPr>
            <a:spLocks noGrp="1"/>
          </p:cNvSpPr>
          <p:nvPr>
            <p:ph sz="half" idx="1"/>
          </p:nvPr>
        </p:nvSpPr>
        <p:spPr>
          <a:xfrm>
            <a:off x="457200" y="1600200"/>
            <a:ext cx="4416804" cy="4525963"/>
          </a:xfrm>
        </p:spPr>
        <p:txBody>
          <a:bodyPr>
            <a:normAutofit/>
          </a:bodyPr>
          <a:lstStyle/>
          <a:p>
            <a:r>
              <a:rPr lang="sv-SE" dirty="0"/>
              <a:t>Hur borde denna situation hanteras? </a:t>
            </a:r>
          </a:p>
          <a:p>
            <a:r>
              <a:rPr lang="sv-SE" dirty="0"/>
              <a:t>Vad gör ni efter att situationen är avhjälpt? </a:t>
            </a:r>
          </a:p>
          <a:p>
            <a:r>
              <a:rPr lang="sv-SE" dirty="0"/>
              <a:t>Går det att identifiera bristen i verksamheten? </a:t>
            </a:r>
          </a:p>
          <a:p>
            <a:r>
              <a:rPr lang="sv-SE" dirty="0"/>
              <a:t>Är detta en avvikelse? </a:t>
            </a:r>
          </a:p>
          <a:p>
            <a:pPr marL="0" indent="0">
              <a:buNone/>
            </a:pPr>
            <a:endParaRPr lang="sv-SE" dirty="0"/>
          </a:p>
        </p:txBody>
      </p:sp>
      <p:pic>
        <p:nvPicPr>
          <p:cNvPr id="5" name="Platshållare för innehåll 4">
            <a:extLst>
              <a:ext uri="{FF2B5EF4-FFF2-40B4-BE49-F238E27FC236}">
                <a16:creationId xmlns:a16="http://schemas.microsoft.com/office/drawing/2014/main" id="{C25F59A9-8488-4A04-8F68-80F83DBF990D}"/>
              </a:ext>
            </a:extLst>
          </p:cNvPr>
          <p:cNvPicPr>
            <a:picLocks noGrp="1" noChangeAspect="1"/>
          </p:cNvPicPr>
          <p:nvPr>
            <p:ph sz="half" idx="2"/>
          </p:nvPr>
        </p:nvPicPr>
        <p:blipFill>
          <a:blip r:embed="rId3"/>
          <a:stretch>
            <a:fillRect/>
          </a:stretch>
        </p:blipFill>
        <p:spPr>
          <a:xfrm>
            <a:off x="5100537" y="1306103"/>
            <a:ext cx="3649181" cy="4927165"/>
          </a:xfrm>
          <a:prstGeom prst="rect">
            <a:avLst/>
          </a:prstGeom>
        </p:spPr>
      </p:pic>
    </p:spTree>
    <p:extLst>
      <p:ext uri="{BB962C8B-B14F-4D97-AF65-F5344CB8AC3E}">
        <p14:creationId xmlns:p14="http://schemas.microsoft.com/office/powerpoint/2010/main" val="274421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D28B6-8208-484B-B364-D964587A09B2}"/>
              </a:ext>
            </a:extLst>
          </p:cNvPr>
          <p:cNvSpPr>
            <a:spLocks noGrp="1"/>
          </p:cNvSpPr>
          <p:nvPr>
            <p:ph type="title"/>
          </p:nvPr>
        </p:nvSpPr>
        <p:spPr/>
        <p:txBody>
          <a:bodyPr>
            <a:normAutofit fontScale="90000"/>
          </a:bodyPr>
          <a:lstStyle/>
          <a:p>
            <a:r>
              <a:rPr lang="sv-SE" dirty="0"/>
              <a:t>Vart i processen blev detta en avvikelse?</a:t>
            </a:r>
          </a:p>
        </p:txBody>
      </p:sp>
      <p:sp>
        <p:nvSpPr>
          <p:cNvPr id="3" name="Platshållare för innehåll 2">
            <a:extLst>
              <a:ext uri="{FF2B5EF4-FFF2-40B4-BE49-F238E27FC236}">
                <a16:creationId xmlns:a16="http://schemas.microsoft.com/office/drawing/2014/main" id="{721D024B-F1CB-402D-BEA9-576A2EDA93F8}"/>
              </a:ext>
            </a:extLst>
          </p:cNvPr>
          <p:cNvSpPr>
            <a:spLocks noGrp="1"/>
          </p:cNvSpPr>
          <p:nvPr>
            <p:ph idx="1"/>
          </p:nvPr>
        </p:nvSpPr>
        <p:spPr/>
        <p:txBody>
          <a:bodyPr/>
          <a:lstStyle/>
          <a:p>
            <a:endParaRPr lang="sv-SE" dirty="0"/>
          </a:p>
          <a:p>
            <a:endParaRPr lang="sv-SE" dirty="0"/>
          </a:p>
        </p:txBody>
      </p:sp>
      <p:sp>
        <p:nvSpPr>
          <p:cNvPr id="4" name="Ellips 3">
            <a:extLst>
              <a:ext uri="{FF2B5EF4-FFF2-40B4-BE49-F238E27FC236}">
                <a16:creationId xmlns:a16="http://schemas.microsoft.com/office/drawing/2014/main" id="{7F616F8F-9431-4EC0-877A-6CE206062053}"/>
              </a:ext>
            </a:extLst>
          </p:cNvPr>
          <p:cNvSpPr/>
          <p:nvPr/>
        </p:nvSpPr>
        <p:spPr>
          <a:xfrm>
            <a:off x="3751980" y="2876530"/>
            <a:ext cx="2541864" cy="1400962"/>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Efter ett antal timmar?</a:t>
            </a:r>
          </a:p>
        </p:txBody>
      </p:sp>
      <p:sp>
        <p:nvSpPr>
          <p:cNvPr id="5" name="Ellips 4">
            <a:extLst>
              <a:ext uri="{FF2B5EF4-FFF2-40B4-BE49-F238E27FC236}">
                <a16:creationId xmlns:a16="http://schemas.microsoft.com/office/drawing/2014/main" id="{81E77D17-1F45-441D-94D2-5225CCCE4D85}"/>
              </a:ext>
            </a:extLst>
          </p:cNvPr>
          <p:cNvSpPr/>
          <p:nvPr/>
        </p:nvSpPr>
        <p:spPr>
          <a:xfrm>
            <a:off x="1233184" y="4012238"/>
            <a:ext cx="2541864" cy="1400962"/>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Efter att maten inte kunde ges?</a:t>
            </a:r>
          </a:p>
        </p:txBody>
      </p:sp>
      <p:sp>
        <p:nvSpPr>
          <p:cNvPr id="6" name="Ellips 5">
            <a:extLst>
              <a:ext uri="{FF2B5EF4-FFF2-40B4-BE49-F238E27FC236}">
                <a16:creationId xmlns:a16="http://schemas.microsoft.com/office/drawing/2014/main" id="{320282ED-CD2E-49D3-B78F-7C08508DC6A6}"/>
              </a:ext>
            </a:extLst>
          </p:cNvPr>
          <p:cNvSpPr/>
          <p:nvPr/>
        </p:nvSpPr>
        <p:spPr>
          <a:xfrm>
            <a:off x="1359024" y="1688286"/>
            <a:ext cx="2541864" cy="140096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Efter att Kalle låst in sig?</a:t>
            </a:r>
          </a:p>
        </p:txBody>
      </p:sp>
      <p:sp>
        <p:nvSpPr>
          <p:cNvPr id="7" name="Ellips 6">
            <a:extLst>
              <a:ext uri="{FF2B5EF4-FFF2-40B4-BE49-F238E27FC236}">
                <a16:creationId xmlns:a16="http://schemas.microsoft.com/office/drawing/2014/main" id="{4046152F-311F-48CF-8F57-2C2CE91E9729}"/>
              </a:ext>
            </a:extLst>
          </p:cNvPr>
          <p:cNvSpPr/>
          <p:nvPr/>
        </p:nvSpPr>
        <p:spPr>
          <a:xfrm>
            <a:off x="5289268" y="1443405"/>
            <a:ext cx="2541864" cy="1400962"/>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Bristen på kompetens och förkunskaper?</a:t>
            </a:r>
          </a:p>
        </p:txBody>
      </p:sp>
      <p:sp>
        <p:nvSpPr>
          <p:cNvPr id="8" name="Ellips 7">
            <a:extLst>
              <a:ext uri="{FF2B5EF4-FFF2-40B4-BE49-F238E27FC236}">
                <a16:creationId xmlns:a16="http://schemas.microsoft.com/office/drawing/2014/main" id="{1E9B17B5-B7A2-4B29-B6DA-F833A2C1DF40}"/>
              </a:ext>
            </a:extLst>
          </p:cNvPr>
          <p:cNvSpPr/>
          <p:nvPr/>
        </p:nvSpPr>
        <p:spPr>
          <a:xfrm>
            <a:off x="4551032" y="4800805"/>
            <a:ext cx="2541864" cy="140096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Efter att medicinen inte kunde ges?</a:t>
            </a:r>
          </a:p>
        </p:txBody>
      </p:sp>
    </p:spTree>
    <p:extLst>
      <p:ext uri="{BB962C8B-B14F-4D97-AF65-F5344CB8AC3E}">
        <p14:creationId xmlns:p14="http://schemas.microsoft.com/office/powerpoint/2010/main" val="404319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D75360-7E00-450A-B1BA-24A90FF1429D}"/>
              </a:ext>
            </a:extLst>
          </p:cNvPr>
          <p:cNvSpPr>
            <a:spLocks noGrp="1"/>
          </p:cNvSpPr>
          <p:nvPr>
            <p:ph type="title"/>
          </p:nvPr>
        </p:nvSpPr>
        <p:spPr>
          <a:xfrm>
            <a:off x="2463741" y="2528791"/>
            <a:ext cx="4216517" cy="1143000"/>
          </a:xfrm>
        </p:spPr>
        <p:txBody>
          <a:bodyPr>
            <a:normAutofit/>
          </a:bodyPr>
          <a:lstStyle/>
          <a:p>
            <a:pPr algn="ctr"/>
            <a:r>
              <a:rPr lang="sv-SE" dirty="0"/>
              <a:t>Ordinärt boende</a:t>
            </a:r>
          </a:p>
        </p:txBody>
      </p:sp>
    </p:spTree>
    <p:extLst>
      <p:ext uri="{BB962C8B-B14F-4D97-AF65-F5344CB8AC3E}">
        <p14:creationId xmlns:p14="http://schemas.microsoft.com/office/powerpoint/2010/main" val="312876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2CB7B-6CC4-4022-A0A1-B017E154A70A}"/>
              </a:ext>
            </a:extLst>
          </p:cNvPr>
          <p:cNvSpPr>
            <a:spLocks noGrp="1"/>
          </p:cNvSpPr>
          <p:nvPr>
            <p:ph type="title"/>
          </p:nvPr>
        </p:nvSpPr>
        <p:spPr/>
        <p:txBody>
          <a:bodyPr/>
          <a:lstStyle/>
          <a:p>
            <a:r>
              <a:rPr lang="sv-SE" dirty="0"/>
              <a:t>Lisa</a:t>
            </a:r>
          </a:p>
        </p:txBody>
      </p:sp>
      <p:sp>
        <p:nvSpPr>
          <p:cNvPr id="3" name="Platshållare för innehåll 2">
            <a:extLst>
              <a:ext uri="{FF2B5EF4-FFF2-40B4-BE49-F238E27FC236}">
                <a16:creationId xmlns:a16="http://schemas.microsoft.com/office/drawing/2014/main" id="{BD132372-3D14-434E-987B-83AC7A7BE0FF}"/>
              </a:ext>
            </a:extLst>
          </p:cNvPr>
          <p:cNvSpPr>
            <a:spLocks noGrp="1"/>
          </p:cNvSpPr>
          <p:nvPr>
            <p:ph sz="half" idx="1"/>
          </p:nvPr>
        </p:nvSpPr>
        <p:spPr>
          <a:xfrm>
            <a:off x="457200" y="1600200"/>
            <a:ext cx="4416804" cy="4525963"/>
          </a:xfrm>
        </p:spPr>
        <p:txBody>
          <a:bodyPr/>
          <a:lstStyle/>
          <a:p>
            <a:pPr marL="0" indent="0">
              <a:buNone/>
            </a:pPr>
            <a:r>
              <a:rPr lang="sv-SE" dirty="0"/>
              <a:t>Lisa är 94 år bor ensam i en egen lägenhet. Lisa får hjälp med olika diverse sysslor av hemtjänsten men är för det mesta pigg och alert. Idag är det dags för Lisas dusch och hon får därför hjälp inne i badrummet. Trygghetslarmet kopplas bort och kläderna tas av. </a:t>
            </a:r>
          </a:p>
          <a:p>
            <a:pPr marL="0" indent="0">
              <a:buNone/>
            </a:pPr>
            <a:endParaRPr lang="sv-SE" dirty="0"/>
          </a:p>
          <a:p>
            <a:pPr marL="0" indent="0">
              <a:buNone/>
            </a:pPr>
            <a:endParaRPr lang="sv-SE" dirty="0"/>
          </a:p>
        </p:txBody>
      </p:sp>
      <p:pic>
        <p:nvPicPr>
          <p:cNvPr id="5" name="Platshållare för innehåll 4">
            <a:extLst>
              <a:ext uri="{FF2B5EF4-FFF2-40B4-BE49-F238E27FC236}">
                <a16:creationId xmlns:a16="http://schemas.microsoft.com/office/drawing/2014/main" id="{C25F59A9-8488-4A04-8F68-80F83DBF990D}"/>
              </a:ext>
            </a:extLst>
          </p:cNvPr>
          <p:cNvPicPr>
            <a:picLocks noGrp="1" noChangeAspect="1"/>
          </p:cNvPicPr>
          <p:nvPr>
            <p:ph sz="half" idx="2"/>
          </p:nvPr>
        </p:nvPicPr>
        <p:blipFill>
          <a:blip r:embed="rId2"/>
          <a:stretch>
            <a:fillRect/>
          </a:stretch>
        </p:blipFill>
        <p:spPr>
          <a:xfrm>
            <a:off x="5100537" y="1295712"/>
            <a:ext cx="3649181" cy="4927165"/>
          </a:xfrm>
          <a:prstGeom prst="rect">
            <a:avLst/>
          </a:prstGeom>
        </p:spPr>
      </p:pic>
    </p:spTree>
    <p:extLst>
      <p:ext uri="{BB962C8B-B14F-4D97-AF65-F5344CB8AC3E}">
        <p14:creationId xmlns:p14="http://schemas.microsoft.com/office/powerpoint/2010/main" val="138929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2CB7B-6CC4-4022-A0A1-B017E154A70A}"/>
              </a:ext>
            </a:extLst>
          </p:cNvPr>
          <p:cNvSpPr>
            <a:spLocks noGrp="1"/>
          </p:cNvSpPr>
          <p:nvPr>
            <p:ph type="title"/>
          </p:nvPr>
        </p:nvSpPr>
        <p:spPr/>
        <p:txBody>
          <a:bodyPr/>
          <a:lstStyle/>
          <a:p>
            <a:r>
              <a:rPr lang="sv-SE" dirty="0"/>
              <a:t>Lisa</a:t>
            </a:r>
          </a:p>
        </p:txBody>
      </p:sp>
      <p:sp>
        <p:nvSpPr>
          <p:cNvPr id="3" name="Platshållare för innehåll 2">
            <a:extLst>
              <a:ext uri="{FF2B5EF4-FFF2-40B4-BE49-F238E27FC236}">
                <a16:creationId xmlns:a16="http://schemas.microsoft.com/office/drawing/2014/main" id="{BD132372-3D14-434E-987B-83AC7A7BE0FF}"/>
              </a:ext>
            </a:extLst>
          </p:cNvPr>
          <p:cNvSpPr>
            <a:spLocks noGrp="1"/>
          </p:cNvSpPr>
          <p:nvPr>
            <p:ph sz="half" idx="1"/>
          </p:nvPr>
        </p:nvSpPr>
        <p:spPr>
          <a:xfrm>
            <a:off x="457200" y="1600200"/>
            <a:ext cx="4416804" cy="4525963"/>
          </a:xfrm>
        </p:spPr>
        <p:txBody>
          <a:bodyPr/>
          <a:lstStyle/>
          <a:p>
            <a:pPr marL="0" indent="0">
              <a:buNone/>
            </a:pPr>
            <a:r>
              <a:rPr lang="sv-SE" dirty="0"/>
              <a:t>När Lisa är färdig i duschen får hon hjälp med kläderna. Nu blir det stressigt för personalen eftersom en annan hemtjänsttagare har tryckt på trygghetslarmet och personalen hos Lisa behöver skynda sig vidare. </a:t>
            </a:r>
          </a:p>
          <a:p>
            <a:pPr marL="0" indent="0">
              <a:buNone/>
            </a:pPr>
            <a:endParaRPr lang="sv-SE" dirty="0"/>
          </a:p>
        </p:txBody>
      </p:sp>
      <p:pic>
        <p:nvPicPr>
          <p:cNvPr id="5" name="Platshållare för innehåll 4">
            <a:extLst>
              <a:ext uri="{FF2B5EF4-FFF2-40B4-BE49-F238E27FC236}">
                <a16:creationId xmlns:a16="http://schemas.microsoft.com/office/drawing/2014/main" id="{C25F59A9-8488-4A04-8F68-80F83DBF990D}"/>
              </a:ext>
            </a:extLst>
          </p:cNvPr>
          <p:cNvPicPr>
            <a:picLocks noGrp="1" noChangeAspect="1"/>
          </p:cNvPicPr>
          <p:nvPr>
            <p:ph sz="half" idx="2"/>
          </p:nvPr>
        </p:nvPicPr>
        <p:blipFill>
          <a:blip r:embed="rId2"/>
          <a:stretch>
            <a:fillRect/>
          </a:stretch>
        </p:blipFill>
        <p:spPr>
          <a:xfrm>
            <a:off x="5100537" y="1306103"/>
            <a:ext cx="3649181" cy="4927165"/>
          </a:xfrm>
          <a:prstGeom prst="rect">
            <a:avLst/>
          </a:prstGeom>
        </p:spPr>
      </p:pic>
    </p:spTree>
    <p:extLst>
      <p:ext uri="{BB962C8B-B14F-4D97-AF65-F5344CB8AC3E}">
        <p14:creationId xmlns:p14="http://schemas.microsoft.com/office/powerpoint/2010/main" val="380359067"/>
      </p:ext>
    </p:extLst>
  </p:cSld>
  <p:clrMapOvr>
    <a:masterClrMapping/>
  </p:clrMapOvr>
</p:sld>
</file>

<file path=ppt/theme/theme1.xml><?xml version="1.0" encoding="utf-8"?>
<a:theme xmlns:a="http://schemas.openxmlformats.org/drawingml/2006/main" name="Office-tema">
  <a:themeElements>
    <a:clrScheme name="Söderköpings kommun">
      <a:dk1>
        <a:sysClr val="windowText" lastClr="000000"/>
      </a:dk1>
      <a:lt1>
        <a:sysClr val="window" lastClr="FFFFFF"/>
      </a:lt1>
      <a:dk2>
        <a:srgbClr val="0A4C83"/>
      </a:dk2>
      <a:lt2>
        <a:srgbClr val="F2F2F1"/>
      </a:lt2>
      <a:accent1>
        <a:srgbClr val="87B52D"/>
      </a:accent1>
      <a:accent2>
        <a:srgbClr val="B4D8F1"/>
      </a:accent2>
      <a:accent3>
        <a:srgbClr val="B99701"/>
      </a:accent3>
      <a:accent4>
        <a:srgbClr val="ED8520"/>
      </a:accent4>
      <a:accent5>
        <a:srgbClr val="915276"/>
      </a:accent5>
      <a:accent6>
        <a:srgbClr val="FFCB21"/>
      </a:accent6>
      <a:hlink>
        <a:srgbClr val="00A09D"/>
      </a:hlink>
      <a:folHlink>
        <a:srgbClr val="7FCFCE"/>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181017_PowerPoint att fylla i själv" id="{3CC77A61-7920-447D-BA7D-B25E709892B3}" vid="{00177F99-80E9-47A4-9B63-DE49157449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tom</Template>
  <TotalTime>402</TotalTime>
  <Words>1750</Words>
  <Application>Microsoft Office PowerPoint</Application>
  <PresentationFormat>Bildspel på skärmen (4:3)</PresentationFormat>
  <Paragraphs>210</Paragraphs>
  <Slides>31</Slides>
  <Notes>17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31</vt:i4>
      </vt:variant>
    </vt:vector>
  </HeadingPairs>
  <TitlesOfParts>
    <vt:vector size="36" baseType="lpstr">
      <vt:lpstr>Arial</vt:lpstr>
      <vt:lpstr>Calibri</vt:lpstr>
      <vt:lpstr>Courier New</vt:lpstr>
      <vt:lpstr>Garamond</vt:lpstr>
      <vt:lpstr>Office-tema</vt:lpstr>
      <vt:lpstr>Fallbeskrivningar att diskutera</vt:lpstr>
      <vt:lpstr>Avvikelse på ett boende</vt:lpstr>
      <vt:lpstr>Kalle på boendet Solrosen</vt:lpstr>
      <vt:lpstr>Kalle på boendet Solrosen</vt:lpstr>
      <vt:lpstr>Kalle på boendet Solrosen</vt:lpstr>
      <vt:lpstr>Vart i processen blev detta en avvikelse?</vt:lpstr>
      <vt:lpstr>Ordinärt boende</vt:lpstr>
      <vt:lpstr>Lisa</vt:lpstr>
      <vt:lpstr>Lisa</vt:lpstr>
      <vt:lpstr>Lisa</vt:lpstr>
      <vt:lpstr>Lisa</vt:lpstr>
      <vt:lpstr>Vart i processen blev detta en avvikelse?</vt:lpstr>
      <vt:lpstr>Hade det gjort någon skillnad i allvarlighetsgrad om….</vt:lpstr>
      <vt:lpstr>Sekretess</vt:lpstr>
      <vt:lpstr>Samtal</vt:lpstr>
      <vt:lpstr>Samtal</vt:lpstr>
      <vt:lpstr>Vad skulle kunna kännetecknas som ”integritetskänsliga uppgifter” inom er verksamhet?</vt:lpstr>
      <vt:lpstr>Hade det gjort någon skillnad i allvarlighetsgrad om….</vt:lpstr>
      <vt:lpstr>Läkemedel</vt:lpstr>
      <vt:lpstr>Läkemedel</vt:lpstr>
      <vt:lpstr>Läkemedel</vt:lpstr>
      <vt:lpstr>Läkemedel</vt:lpstr>
      <vt:lpstr>Olika felhändelser</vt:lpstr>
      <vt:lpstr>Hur vill vi arbeta med avvikelser i vår arbetsgrupp? </vt:lpstr>
      <vt:lpstr>Detta kapitel är riktat till Hälso- och sjukvårdsorganisationen och chefer inom utförarenheter</vt:lpstr>
      <vt:lpstr>Avvikelser</vt:lpstr>
      <vt:lpstr>Från avvikelse till Lex Maria</vt:lpstr>
      <vt:lpstr>Patientsäkerhetsdefinitioner</vt:lpstr>
      <vt:lpstr>Olika felhändelser</vt:lpstr>
      <vt:lpstr>Avvikelsehantering</vt:lpstr>
      <vt:lpstr>PowerPoint-presentation</vt:lpstr>
    </vt:vector>
  </TitlesOfParts>
  <Company>Anfang Design &amp; Kommunikation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Fallbeskrivningar att diskutera</dc:title>
  <dc:creator>Ajaxén, Sanna</dc:creator>
  <cp:lastModifiedBy>Ajaxén, Sanna</cp:lastModifiedBy>
  <cp:revision>33</cp:revision>
  <cp:lastPrinted>2017-10-02T08:47:23Z</cp:lastPrinted>
  <dcterms:created xsi:type="dcterms:W3CDTF">2024-02-12T12:39:58Z</dcterms:created>
  <dcterms:modified xsi:type="dcterms:W3CDTF">2024-04-17T09:32:24Z</dcterms:modified>
</cp:coreProperties>
</file>