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4" r:id="rId2"/>
    <p:sldId id="285" r:id="rId3"/>
    <p:sldId id="287" r:id="rId4"/>
    <p:sldId id="286" r:id="rId5"/>
    <p:sldId id="308" r:id="rId6"/>
    <p:sldId id="288" r:id="rId7"/>
    <p:sldId id="290" r:id="rId8"/>
    <p:sldId id="289" r:id="rId9"/>
    <p:sldId id="291" r:id="rId10"/>
    <p:sldId id="305" r:id="rId11"/>
    <p:sldId id="296" r:id="rId12"/>
    <p:sldId id="306" r:id="rId13"/>
    <p:sldId id="307" r:id="rId14"/>
    <p:sldId id="292" r:id="rId15"/>
    <p:sldId id="293" r:id="rId16"/>
    <p:sldId id="298" r:id="rId17"/>
    <p:sldId id="294" r:id="rId18"/>
    <p:sldId id="295" r:id="rId19"/>
    <p:sldId id="299" r:id="rId20"/>
    <p:sldId id="300" r:id="rId21"/>
    <p:sldId id="301" r:id="rId22"/>
    <p:sldId id="302" r:id="rId23"/>
    <p:sldId id="303" r:id="rId24"/>
    <p:sldId id="304" r:id="rId25"/>
    <p:sldId id="271" r:id="rId26"/>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born, Fredrika" initials="BF" lastIdx="6" clrIdx="0">
    <p:extLst>
      <p:ext uri="{19B8F6BF-5375-455C-9EA6-DF929625EA0E}">
        <p15:presenceInfo xmlns:p15="http://schemas.microsoft.com/office/powerpoint/2012/main" userId="S-1-5-21-2427403603-3746326725-3362538709-16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2443" autoAdjust="0"/>
  </p:normalViewPr>
  <p:slideViewPr>
    <p:cSldViewPr snapToGrid="0" snapToObjects="1" showGuides="1">
      <p:cViewPr varScale="1">
        <p:scale>
          <a:sx n="62" d="100"/>
          <a:sy n="62" d="100"/>
        </p:scale>
        <p:origin x="1536" y="32"/>
      </p:cViewPr>
      <p:guideLst>
        <p:guide orient="horz" pos="845"/>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2EF6-1DC8-43EB-B149-B74CE7184B5F}" type="datetimeFigureOut">
              <a:rPr lang="sv-SE" smtClean="0"/>
              <a:t>2024-05-20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0C769-D86E-4ECC-8879-FA6486420682}" type="slidenum">
              <a:rPr lang="sv-SE" smtClean="0"/>
              <a:t>‹#›</a:t>
            </a:fld>
            <a:endParaRPr lang="sv-SE"/>
          </a:p>
        </p:txBody>
      </p:sp>
    </p:spTree>
    <p:extLst>
      <p:ext uri="{BB962C8B-B14F-4D97-AF65-F5344CB8AC3E}">
        <p14:creationId xmlns:p14="http://schemas.microsoft.com/office/powerpoint/2010/main" val="384556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a:t>
            </a:fld>
            <a:endParaRPr lang="sv-SE"/>
          </a:p>
        </p:txBody>
      </p:sp>
    </p:spTree>
    <p:extLst>
      <p:ext uri="{BB962C8B-B14F-4D97-AF65-F5344CB8AC3E}">
        <p14:creationId xmlns:p14="http://schemas.microsoft.com/office/powerpoint/2010/main" val="58662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10</a:t>
            </a:fld>
            <a:endParaRPr lang="sv-SE"/>
          </a:p>
        </p:txBody>
      </p:sp>
    </p:spTree>
    <p:extLst>
      <p:ext uri="{BB962C8B-B14F-4D97-AF65-F5344CB8AC3E}">
        <p14:creationId xmlns:p14="http://schemas.microsoft.com/office/powerpoint/2010/main" val="311451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11</a:t>
            </a:fld>
            <a:endParaRPr lang="sv-SE"/>
          </a:p>
        </p:txBody>
      </p:sp>
    </p:spTree>
    <p:extLst>
      <p:ext uri="{BB962C8B-B14F-4D97-AF65-F5344CB8AC3E}">
        <p14:creationId xmlns:p14="http://schemas.microsoft.com/office/powerpoint/2010/main" val="386121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12</a:t>
            </a:fld>
            <a:endParaRPr lang="sv-SE"/>
          </a:p>
        </p:txBody>
      </p:sp>
    </p:spTree>
    <p:extLst>
      <p:ext uri="{BB962C8B-B14F-4D97-AF65-F5344CB8AC3E}">
        <p14:creationId xmlns:p14="http://schemas.microsoft.com/office/powerpoint/2010/main" val="268997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13</a:t>
            </a:fld>
            <a:endParaRPr lang="sv-SE"/>
          </a:p>
        </p:txBody>
      </p:sp>
    </p:spTree>
    <p:extLst>
      <p:ext uri="{BB962C8B-B14F-4D97-AF65-F5344CB8AC3E}">
        <p14:creationId xmlns:p14="http://schemas.microsoft.com/office/powerpoint/2010/main" val="4040124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15</a:t>
            </a:fld>
            <a:endParaRPr lang="sv-SE"/>
          </a:p>
        </p:txBody>
      </p:sp>
    </p:spTree>
    <p:extLst>
      <p:ext uri="{BB962C8B-B14F-4D97-AF65-F5344CB8AC3E}">
        <p14:creationId xmlns:p14="http://schemas.microsoft.com/office/powerpoint/2010/main" val="322532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16</a:t>
            </a:fld>
            <a:endParaRPr lang="sv-SE"/>
          </a:p>
        </p:txBody>
      </p:sp>
    </p:spTree>
    <p:extLst>
      <p:ext uri="{BB962C8B-B14F-4D97-AF65-F5344CB8AC3E}">
        <p14:creationId xmlns:p14="http://schemas.microsoft.com/office/powerpoint/2010/main" val="366099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17</a:t>
            </a:fld>
            <a:endParaRPr lang="sv-SE"/>
          </a:p>
        </p:txBody>
      </p:sp>
    </p:spTree>
    <p:extLst>
      <p:ext uri="{BB962C8B-B14F-4D97-AF65-F5344CB8AC3E}">
        <p14:creationId xmlns:p14="http://schemas.microsoft.com/office/powerpoint/2010/main" val="144031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18</a:t>
            </a:fld>
            <a:endParaRPr lang="sv-SE"/>
          </a:p>
        </p:txBody>
      </p:sp>
    </p:spTree>
    <p:extLst>
      <p:ext uri="{BB962C8B-B14F-4D97-AF65-F5344CB8AC3E}">
        <p14:creationId xmlns:p14="http://schemas.microsoft.com/office/powerpoint/2010/main" val="114196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24</a:t>
            </a:fld>
            <a:endParaRPr lang="sv-SE"/>
          </a:p>
        </p:txBody>
      </p:sp>
    </p:spTree>
    <p:extLst>
      <p:ext uri="{BB962C8B-B14F-4D97-AF65-F5344CB8AC3E}">
        <p14:creationId xmlns:p14="http://schemas.microsoft.com/office/powerpoint/2010/main" val="12900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25</a:t>
            </a:fld>
            <a:endParaRPr lang="sv-SE"/>
          </a:p>
        </p:txBody>
      </p:sp>
    </p:spTree>
    <p:extLst>
      <p:ext uri="{BB962C8B-B14F-4D97-AF65-F5344CB8AC3E}">
        <p14:creationId xmlns:p14="http://schemas.microsoft.com/office/powerpoint/2010/main" val="40219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2</a:t>
            </a:fld>
            <a:endParaRPr lang="sv-SE"/>
          </a:p>
        </p:txBody>
      </p:sp>
    </p:spTree>
    <p:extLst>
      <p:ext uri="{BB962C8B-B14F-4D97-AF65-F5344CB8AC3E}">
        <p14:creationId xmlns:p14="http://schemas.microsoft.com/office/powerpoint/2010/main" val="29192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3</a:t>
            </a:fld>
            <a:endParaRPr lang="sv-SE"/>
          </a:p>
        </p:txBody>
      </p:sp>
    </p:spTree>
    <p:extLst>
      <p:ext uri="{BB962C8B-B14F-4D97-AF65-F5344CB8AC3E}">
        <p14:creationId xmlns:p14="http://schemas.microsoft.com/office/powerpoint/2010/main" val="163825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D650C769-D86E-4ECC-8879-FA6486420682}" type="slidenum">
              <a:rPr lang="sv-SE" smtClean="0"/>
              <a:t>4</a:t>
            </a:fld>
            <a:endParaRPr lang="sv-SE"/>
          </a:p>
        </p:txBody>
      </p:sp>
    </p:spTree>
    <p:extLst>
      <p:ext uri="{BB962C8B-B14F-4D97-AF65-F5344CB8AC3E}">
        <p14:creationId xmlns:p14="http://schemas.microsoft.com/office/powerpoint/2010/main" val="383796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D650C769-D86E-4ECC-8879-FA6486420682}" type="slidenum">
              <a:rPr lang="sv-SE" smtClean="0"/>
              <a:t>5</a:t>
            </a:fld>
            <a:endParaRPr lang="sv-SE"/>
          </a:p>
        </p:txBody>
      </p:sp>
    </p:spTree>
    <p:extLst>
      <p:ext uri="{BB962C8B-B14F-4D97-AF65-F5344CB8AC3E}">
        <p14:creationId xmlns:p14="http://schemas.microsoft.com/office/powerpoint/2010/main" val="36205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650C769-D86E-4ECC-8879-FA6486420682}" type="slidenum">
              <a:rPr lang="sv-SE" smtClean="0"/>
              <a:t>6</a:t>
            </a:fld>
            <a:endParaRPr lang="sv-SE"/>
          </a:p>
        </p:txBody>
      </p:sp>
    </p:spTree>
    <p:extLst>
      <p:ext uri="{BB962C8B-B14F-4D97-AF65-F5344CB8AC3E}">
        <p14:creationId xmlns:p14="http://schemas.microsoft.com/office/powerpoint/2010/main" val="214436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7</a:t>
            </a:fld>
            <a:endParaRPr lang="sv-SE"/>
          </a:p>
        </p:txBody>
      </p:sp>
    </p:spTree>
    <p:extLst>
      <p:ext uri="{BB962C8B-B14F-4D97-AF65-F5344CB8AC3E}">
        <p14:creationId xmlns:p14="http://schemas.microsoft.com/office/powerpoint/2010/main" val="49050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8</a:t>
            </a:fld>
            <a:endParaRPr lang="sv-SE"/>
          </a:p>
        </p:txBody>
      </p:sp>
    </p:spTree>
    <p:extLst>
      <p:ext uri="{BB962C8B-B14F-4D97-AF65-F5344CB8AC3E}">
        <p14:creationId xmlns:p14="http://schemas.microsoft.com/office/powerpoint/2010/main" val="223189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650C769-D86E-4ECC-8879-FA6486420682}" type="slidenum">
              <a:rPr lang="sv-SE" smtClean="0"/>
              <a:t>9</a:t>
            </a:fld>
            <a:endParaRPr lang="sv-SE"/>
          </a:p>
        </p:txBody>
      </p:sp>
    </p:spTree>
    <p:extLst>
      <p:ext uri="{BB962C8B-B14F-4D97-AF65-F5344CB8AC3E}">
        <p14:creationId xmlns:p14="http://schemas.microsoft.com/office/powerpoint/2010/main" val="48347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Inledningssid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9144000" cy="5558047"/>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p:cNvSpPr>
            <a:spLocks noGrp="1"/>
          </p:cNvSpPr>
          <p:nvPr>
            <p:ph type="title"/>
          </p:nvPr>
        </p:nvSpPr>
        <p:spPr>
          <a:xfrm>
            <a:off x="694722" y="1001154"/>
            <a:ext cx="3549592" cy="2646313"/>
          </a:xfrm>
        </p:spPr>
        <p:txBody>
          <a:bodyPr lIns="0" tIns="0" rIns="0" bIns="0" anchor="t" anchorCtr="0">
            <a:noAutofit/>
          </a:bodyPr>
          <a:lstStyle>
            <a:lvl1pPr algn="l">
              <a:defRPr sz="3600" b="1">
                <a:solidFill>
                  <a:schemeClr val="bg1"/>
                </a:solidFill>
                <a:effectLst>
                  <a:outerShdw blurRad="38100" dist="25400" dir="2700000" algn="tl" rotWithShape="0">
                    <a:srgbClr val="000000">
                      <a:alpha val="43000"/>
                    </a:srgbClr>
                  </a:outerShdw>
                </a:effectLst>
              </a:defRPr>
            </a:lvl1pPr>
          </a:lstStyle>
          <a:p>
            <a:r>
              <a:rPr lang="sv-SE"/>
              <a:t>Klicka här för att ändra mall för rubrikformat</a:t>
            </a:r>
            <a:endParaRPr lang="sv-SE" dirty="0"/>
          </a:p>
        </p:txBody>
      </p:sp>
      <p:sp>
        <p:nvSpPr>
          <p:cNvPr id="4" name="Platshållare för text 3"/>
          <p:cNvSpPr>
            <a:spLocks noGrp="1"/>
          </p:cNvSpPr>
          <p:nvPr>
            <p:ph type="body" sz="half" idx="2"/>
          </p:nvPr>
        </p:nvSpPr>
        <p:spPr>
          <a:xfrm>
            <a:off x="695931" y="5920972"/>
            <a:ext cx="6121023" cy="320975"/>
          </a:xfrm>
        </p:spPr>
        <p:txBody>
          <a:bodyPr lIns="0" tIns="0" rIns="0" bIns="0">
            <a:no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7505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nehållssida bild upptill">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1"/>
            <a:ext cx="9144000" cy="2250831"/>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här för att lägga till bild</a:t>
            </a:r>
          </a:p>
        </p:txBody>
      </p:sp>
      <p:sp>
        <p:nvSpPr>
          <p:cNvPr id="5" name="Rubrik 1"/>
          <p:cNvSpPr>
            <a:spLocks noGrp="1"/>
          </p:cNvSpPr>
          <p:nvPr>
            <p:ph type="title"/>
          </p:nvPr>
        </p:nvSpPr>
        <p:spPr>
          <a:xfrm>
            <a:off x="518746" y="2187779"/>
            <a:ext cx="8229600" cy="1143000"/>
          </a:xfrm>
        </p:spPr>
        <p:txBody>
          <a:bodyPr/>
          <a:lstStyle/>
          <a:p>
            <a:r>
              <a:rPr lang="sv-SE"/>
              <a:t>Klicka här för att ändra mall för rubrikformat</a:t>
            </a:r>
            <a:endParaRPr lang="sv-SE" dirty="0"/>
          </a:p>
        </p:txBody>
      </p:sp>
      <p:sp>
        <p:nvSpPr>
          <p:cNvPr id="9" name="Platshållare för text 8"/>
          <p:cNvSpPr>
            <a:spLocks noGrp="1"/>
          </p:cNvSpPr>
          <p:nvPr>
            <p:ph type="body" sz="quarter" idx="10" hasCustomPrompt="1"/>
          </p:nvPr>
        </p:nvSpPr>
        <p:spPr>
          <a:xfrm>
            <a:off x="518746" y="3331308"/>
            <a:ext cx="8229600" cy="2251808"/>
          </a:xfrm>
        </p:spPr>
        <p:txBody>
          <a:bodyPr/>
          <a:lstStyle>
            <a:lvl1pPr marL="342900" indent="-342900">
              <a:buClrTx/>
              <a:buSzPct val="125000"/>
              <a:buFont typeface="Arial" panose="020B0604020202020204" pitchFamily="34" charset="0"/>
              <a:buChar char="•"/>
              <a:defRPr sz="2800"/>
            </a:lvl1pPr>
          </a:lstStyle>
          <a:p>
            <a:pPr marL="0" indent="0">
              <a:buClr>
                <a:schemeClr val="tx2"/>
              </a:buClr>
              <a:buSzPct val="125000"/>
              <a:buNone/>
            </a:pPr>
            <a:r>
              <a:rPr lang="sv-SE" sz="2400" dirty="0"/>
              <a:t>Skriv din text här</a:t>
            </a:r>
          </a:p>
          <a:p>
            <a:pPr lvl="0"/>
            <a:endParaRPr lang="sv-SE" dirty="0"/>
          </a:p>
        </p:txBody>
      </p:sp>
    </p:spTree>
    <p:extLst>
      <p:ext uri="{BB962C8B-B14F-4D97-AF65-F5344CB8AC3E}">
        <p14:creationId xmlns:p14="http://schemas.microsoft.com/office/powerpoint/2010/main" val="71639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unktlista två kolumner">
    <p:spTree>
      <p:nvGrpSpPr>
        <p:cNvPr id="1" name=""/>
        <p:cNvGrpSpPr/>
        <p:nvPr/>
      </p:nvGrpSpPr>
      <p:grpSpPr>
        <a:xfrm>
          <a:off x="0" y="0"/>
          <a:ext cx="0" cy="0"/>
          <a:chOff x="0" y="0"/>
          <a:chExt cx="0" cy="0"/>
        </a:xfrm>
      </p:grpSpPr>
      <p:sp>
        <p:nvSpPr>
          <p:cNvPr id="5" name="Rubrik 1"/>
          <p:cNvSpPr>
            <a:spLocks noGrp="1"/>
          </p:cNvSpPr>
          <p:nvPr>
            <p:ph type="title"/>
          </p:nvPr>
        </p:nvSpPr>
        <p:spPr>
          <a:xfrm>
            <a:off x="533401" y="305446"/>
            <a:ext cx="8229600" cy="1143000"/>
          </a:xfrm>
        </p:spPr>
        <p:txBody>
          <a:bodyPr/>
          <a:lstStyle/>
          <a:p>
            <a:r>
              <a:rPr lang="sv-SE"/>
              <a:t>Klicka här för att ändra mall för rubrikformat</a:t>
            </a:r>
            <a:endParaRPr lang="sv-SE" dirty="0"/>
          </a:p>
        </p:txBody>
      </p:sp>
      <p:sp>
        <p:nvSpPr>
          <p:cNvPr id="4" name="Platshållare för text 3"/>
          <p:cNvSpPr>
            <a:spLocks noGrp="1"/>
          </p:cNvSpPr>
          <p:nvPr>
            <p:ph type="body" sz="quarter" idx="10" hasCustomPrompt="1"/>
          </p:nvPr>
        </p:nvSpPr>
        <p:spPr>
          <a:xfrm>
            <a:off x="533401" y="1468684"/>
            <a:ext cx="3713284" cy="4949825"/>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
        <p:nvSpPr>
          <p:cNvPr id="8" name="Platshållare för text 3"/>
          <p:cNvSpPr>
            <a:spLocks noGrp="1"/>
          </p:cNvSpPr>
          <p:nvPr>
            <p:ph type="body" sz="quarter" idx="11" hasCustomPrompt="1"/>
          </p:nvPr>
        </p:nvSpPr>
        <p:spPr>
          <a:xfrm>
            <a:off x="4941277" y="1468684"/>
            <a:ext cx="3821723" cy="4114431"/>
          </a:xfrm>
        </p:spPr>
        <p:txBody>
          <a:bodyPr>
            <a:normAutofit/>
          </a:bodyPr>
          <a:lstStyle>
            <a:lvl1pPr>
              <a:buClrTx/>
              <a:defRPr sz="2400" baseline="0"/>
            </a:lvl1pPr>
            <a:lvl2pPr marL="742950" indent="-285750">
              <a:buFont typeface="Courier New" panose="02070309020205020404" pitchFamily="49" charset="0"/>
              <a:buChar char="o"/>
              <a:defRPr sz="2000"/>
            </a:lvl2pPr>
          </a:lstStyle>
          <a:p>
            <a:pPr lvl="0"/>
            <a:r>
              <a:rPr lang="sv-SE" dirty="0"/>
              <a:t>Här kan du göra</a:t>
            </a:r>
          </a:p>
          <a:p>
            <a:pPr lvl="0"/>
            <a:r>
              <a:rPr lang="sv-SE" dirty="0"/>
              <a:t>en punktlista </a:t>
            </a:r>
          </a:p>
          <a:p>
            <a:pPr lvl="1"/>
            <a:r>
              <a:rPr lang="sv-SE" dirty="0"/>
              <a:t>Med flera nivåer</a:t>
            </a:r>
          </a:p>
        </p:txBody>
      </p:sp>
    </p:spTree>
    <p:extLst>
      <p:ext uri="{BB962C8B-B14F-4D97-AF65-F5344CB8AC3E}">
        <p14:creationId xmlns:p14="http://schemas.microsoft.com/office/powerpoint/2010/main" val="27256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Här står en rubrik</a:t>
            </a:r>
          </a:p>
        </p:txBody>
      </p:sp>
      <p:sp>
        <p:nvSpPr>
          <p:cNvPr id="3" name="Platshållare för innehåll 2"/>
          <p:cNvSpPr>
            <a:spLocks noGrp="1"/>
          </p:cNvSpPr>
          <p:nvPr>
            <p:ph idx="1" hasCustomPrompt="1"/>
          </p:nvPr>
        </p:nvSpPr>
        <p:spPr/>
        <p:txBody>
          <a:bodyPr/>
          <a:lstStyle>
            <a:lvl1pPr marL="0" indent="0">
              <a:buNone/>
              <a:defRPr sz="2400"/>
            </a:lvl1pPr>
            <a:lvl2pPr>
              <a:defRPr sz="2000"/>
            </a:lvl2pPr>
          </a:lstStyle>
          <a:p>
            <a:pPr lvl="0"/>
            <a:r>
              <a:rPr lang="sv-SE" dirty="0"/>
              <a:t>Skriv din text här</a:t>
            </a:r>
          </a:p>
        </p:txBody>
      </p:sp>
    </p:spTree>
    <p:extLst>
      <p:ext uri="{BB962C8B-B14F-4D97-AF65-F5344CB8AC3E}">
        <p14:creationId xmlns:p14="http://schemas.microsoft.com/office/powerpoint/2010/main" val="100921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700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WOT-analys">
    <p:spTree>
      <p:nvGrpSpPr>
        <p:cNvPr id="1" name=""/>
        <p:cNvGrpSpPr/>
        <p:nvPr/>
      </p:nvGrpSpPr>
      <p:grpSpPr>
        <a:xfrm>
          <a:off x="0" y="0"/>
          <a:ext cx="0" cy="0"/>
          <a:chOff x="0" y="0"/>
          <a:chExt cx="0" cy="0"/>
        </a:xfrm>
      </p:grpSpPr>
      <p:graphicFrame>
        <p:nvGraphicFramePr>
          <p:cNvPr id="14" name="Tabell 13"/>
          <p:cNvGraphicFramePr>
            <a:graphicFrameLocks noGrp="1"/>
          </p:cNvGraphicFramePr>
          <p:nvPr userDrawn="1">
            <p:extLst>
              <p:ext uri="{D42A27DB-BD31-4B8C-83A1-F6EECF244321}">
                <p14:modId xmlns:p14="http://schemas.microsoft.com/office/powerpoint/2010/main" val="1220344925"/>
              </p:ext>
            </p:extLst>
          </p:nvPr>
        </p:nvGraphicFramePr>
        <p:xfrm>
          <a:off x="293078" y="1887322"/>
          <a:ext cx="8557844" cy="3599077"/>
        </p:xfrm>
        <a:graphic>
          <a:graphicData uri="http://schemas.openxmlformats.org/drawingml/2006/table">
            <a:tbl>
              <a:tblPr firstRow="1" bandRow="1">
                <a:tableStyleId>{21E4AEA4-8DFA-4A89-87EB-49C32662AFE0}</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3599077">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tc>
                  <a:txBody>
                    <a:bodyPr/>
                    <a:lstStyle/>
                    <a:p>
                      <a:endParaRPr lang="sv-SE" dirty="0"/>
                    </a:p>
                  </a:txBody>
                  <a:tcPr>
                    <a:solidFill>
                      <a:schemeClr val="bg2"/>
                    </a:solidFill>
                  </a:tcPr>
                </a:tc>
                <a:extLst>
                  <a:ext uri="{0D108BD9-81ED-4DB2-BD59-A6C34878D82A}">
                    <a16:rowId xmlns:a16="http://schemas.microsoft.com/office/drawing/2014/main" val="10000"/>
                  </a:ext>
                </a:extLst>
              </a:tr>
            </a:tbl>
          </a:graphicData>
        </a:graphic>
      </p:graphicFrame>
      <p:sp>
        <p:nvSpPr>
          <p:cNvPr id="4" name="Rubrik 1"/>
          <p:cNvSpPr>
            <a:spLocks noGrp="1"/>
          </p:cNvSpPr>
          <p:nvPr>
            <p:ph type="title" hasCustomPrompt="1"/>
          </p:nvPr>
        </p:nvSpPr>
        <p:spPr>
          <a:xfrm>
            <a:off x="457200" y="274638"/>
            <a:ext cx="8229600" cy="1143000"/>
          </a:xfrm>
        </p:spPr>
        <p:txBody>
          <a:bodyPr/>
          <a:lstStyle>
            <a:lvl1pPr>
              <a:defRPr/>
            </a:lvl1pPr>
          </a:lstStyle>
          <a:p>
            <a:r>
              <a:rPr lang="sv-SE" dirty="0" err="1"/>
              <a:t>SWOT</a:t>
            </a:r>
            <a:endParaRPr lang="sv-SE" dirty="0"/>
          </a:p>
        </p:txBody>
      </p:sp>
      <p:sp>
        <p:nvSpPr>
          <p:cNvPr id="6" name="Platshållare för text 5"/>
          <p:cNvSpPr>
            <a:spLocks noGrp="1"/>
          </p:cNvSpPr>
          <p:nvPr>
            <p:ph type="body" sz="quarter" idx="10" hasCustomPrompt="1"/>
          </p:nvPr>
        </p:nvSpPr>
        <p:spPr>
          <a:xfrm>
            <a:off x="318478" y="1979078"/>
            <a:ext cx="1990193" cy="3276000"/>
          </a:xfrm>
        </p:spPr>
        <p:txBody>
          <a:bodyPr>
            <a:normAutofit/>
          </a:bodyPr>
          <a:lstStyle>
            <a:lvl1pPr marL="0" indent="0">
              <a:buNone/>
              <a:defRPr sz="1400" baseline="0">
                <a:latin typeface="Garamond" panose="02020404030301010803" pitchFamily="18" charset="0"/>
              </a:defRPr>
            </a:lvl1pPr>
          </a:lstStyle>
          <a:p>
            <a:pPr lvl="0"/>
            <a:r>
              <a:rPr lang="sv-SE" dirty="0"/>
              <a:t>Skriv din text här</a:t>
            </a:r>
          </a:p>
        </p:txBody>
      </p:sp>
      <p:graphicFrame>
        <p:nvGraphicFramePr>
          <p:cNvPr id="10" name="Tabell 9"/>
          <p:cNvGraphicFramePr>
            <a:graphicFrameLocks noGrp="1"/>
          </p:cNvGraphicFramePr>
          <p:nvPr userDrawn="1">
            <p:extLst>
              <p:ext uri="{D42A27DB-BD31-4B8C-83A1-F6EECF244321}">
                <p14:modId xmlns:p14="http://schemas.microsoft.com/office/powerpoint/2010/main" val="2839685702"/>
              </p:ext>
            </p:extLst>
          </p:nvPr>
        </p:nvGraphicFramePr>
        <p:xfrm>
          <a:off x="293078" y="1515115"/>
          <a:ext cx="8557844" cy="402688"/>
        </p:xfrm>
        <a:graphic>
          <a:graphicData uri="http://schemas.openxmlformats.org/drawingml/2006/table">
            <a:tbl>
              <a:tblPr firstRow="1" bandRow="1">
                <a:tableStyleId>{5C22544A-7EE6-4342-B048-85BDC9FD1C3A}</a:tableStyleId>
              </a:tblPr>
              <a:tblGrid>
                <a:gridCol w="2139461">
                  <a:extLst>
                    <a:ext uri="{9D8B030D-6E8A-4147-A177-3AD203B41FA5}">
                      <a16:colId xmlns:a16="http://schemas.microsoft.com/office/drawing/2014/main" val="20000"/>
                    </a:ext>
                  </a:extLst>
                </a:gridCol>
                <a:gridCol w="2139461">
                  <a:extLst>
                    <a:ext uri="{9D8B030D-6E8A-4147-A177-3AD203B41FA5}">
                      <a16:colId xmlns:a16="http://schemas.microsoft.com/office/drawing/2014/main" val="20001"/>
                    </a:ext>
                  </a:extLst>
                </a:gridCol>
                <a:gridCol w="2139461">
                  <a:extLst>
                    <a:ext uri="{9D8B030D-6E8A-4147-A177-3AD203B41FA5}">
                      <a16:colId xmlns:a16="http://schemas.microsoft.com/office/drawing/2014/main" val="20002"/>
                    </a:ext>
                  </a:extLst>
                </a:gridCol>
                <a:gridCol w="2139461">
                  <a:extLst>
                    <a:ext uri="{9D8B030D-6E8A-4147-A177-3AD203B41FA5}">
                      <a16:colId xmlns:a16="http://schemas.microsoft.com/office/drawing/2014/main" val="20003"/>
                    </a:ext>
                  </a:extLst>
                </a:gridCol>
              </a:tblGrid>
              <a:tr h="289236">
                <a:tc>
                  <a:txBody>
                    <a:bodyPr/>
                    <a:lstStyle/>
                    <a:p>
                      <a:pPr algn="ctr"/>
                      <a:r>
                        <a:rPr lang="sv-SE" sz="1800" dirty="0"/>
                        <a:t>Styrkor</a:t>
                      </a:r>
                    </a:p>
                  </a:txBody>
                  <a:tcPr marL="128368" marR="128368" marT="64184" marB="64184">
                    <a:solidFill>
                      <a:schemeClr val="tx2"/>
                    </a:solidFill>
                  </a:tcPr>
                </a:tc>
                <a:tc>
                  <a:txBody>
                    <a:bodyPr/>
                    <a:lstStyle/>
                    <a:p>
                      <a:pPr algn="ctr"/>
                      <a:r>
                        <a:rPr lang="sv-SE" sz="1800" dirty="0"/>
                        <a:t>Svagheter</a:t>
                      </a:r>
                    </a:p>
                  </a:txBody>
                  <a:tcPr marL="128368" marR="128368" marT="64184" marB="64184">
                    <a:solidFill>
                      <a:schemeClr val="tx2"/>
                    </a:solidFill>
                  </a:tcPr>
                </a:tc>
                <a:tc>
                  <a:txBody>
                    <a:bodyPr/>
                    <a:lstStyle/>
                    <a:p>
                      <a:pPr algn="ctr"/>
                      <a:r>
                        <a:rPr lang="sv-SE" sz="1800" dirty="0"/>
                        <a:t>Möjligheter</a:t>
                      </a:r>
                    </a:p>
                  </a:txBody>
                  <a:tcPr marL="128368" marR="128368" marT="64184" marB="64184">
                    <a:solidFill>
                      <a:schemeClr val="tx2"/>
                    </a:solidFill>
                  </a:tcPr>
                </a:tc>
                <a:tc>
                  <a:txBody>
                    <a:bodyPr/>
                    <a:lstStyle/>
                    <a:p>
                      <a:pPr algn="ctr"/>
                      <a:r>
                        <a:rPr lang="sv-SE" sz="1800" dirty="0"/>
                        <a:t>Risker och hot</a:t>
                      </a:r>
                    </a:p>
                  </a:txBody>
                  <a:tcPr marL="128368" marR="128368" marT="64184" marB="64184">
                    <a:solidFill>
                      <a:schemeClr val="tx2"/>
                    </a:solidFill>
                  </a:tcPr>
                </a:tc>
                <a:extLst>
                  <a:ext uri="{0D108BD9-81ED-4DB2-BD59-A6C34878D82A}">
                    <a16:rowId xmlns:a16="http://schemas.microsoft.com/office/drawing/2014/main" val="10000"/>
                  </a:ext>
                </a:extLst>
              </a:tr>
            </a:tbl>
          </a:graphicData>
        </a:graphic>
      </p:graphicFrame>
      <p:sp>
        <p:nvSpPr>
          <p:cNvPr id="11" name="Platshållare för text 5"/>
          <p:cNvSpPr>
            <a:spLocks noGrp="1"/>
          </p:cNvSpPr>
          <p:nvPr>
            <p:ph type="body" sz="quarter" idx="11" hasCustomPrompt="1"/>
          </p:nvPr>
        </p:nvSpPr>
        <p:spPr>
          <a:xfrm>
            <a:off x="243423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a:p>
            <a:pPr lvl="0"/>
            <a:endParaRPr lang="sv-SE" dirty="0"/>
          </a:p>
        </p:txBody>
      </p:sp>
      <p:sp>
        <p:nvSpPr>
          <p:cNvPr id="12" name="Platshållare för text 5"/>
          <p:cNvSpPr>
            <a:spLocks noGrp="1"/>
          </p:cNvSpPr>
          <p:nvPr>
            <p:ph type="body" sz="quarter" idx="12" hasCustomPrompt="1"/>
          </p:nvPr>
        </p:nvSpPr>
        <p:spPr>
          <a:xfrm>
            <a:off x="4568744" y="1976961"/>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
        <p:nvSpPr>
          <p:cNvPr id="13" name="Platshållare för text 5"/>
          <p:cNvSpPr>
            <a:spLocks noGrp="1"/>
          </p:cNvSpPr>
          <p:nvPr>
            <p:ph type="body" sz="quarter" idx="13" hasCustomPrompt="1"/>
          </p:nvPr>
        </p:nvSpPr>
        <p:spPr>
          <a:xfrm>
            <a:off x="6703254" y="1979078"/>
            <a:ext cx="2008947" cy="3276000"/>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Pct val="125000"/>
              <a:buFont typeface="Arial"/>
              <a:buNone/>
              <a:tabLst/>
              <a:defRPr sz="1400" baseline="0">
                <a:latin typeface="Garamond" panose="02020404030301010803" pitchFamily="18" charset="0"/>
              </a:defRPr>
            </a:lvl1pPr>
          </a:lstStyle>
          <a:p>
            <a:pPr marL="0" marR="0" lvl="0" indent="0" algn="l" defTabSz="457200" rtl="0" eaLnBrk="1" fontAlgn="auto" latinLnBrk="0" hangingPunct="1">
              <a:lnSpc>
                <a:spcPct val="100000"/>
              </a:lnSpc>
              <a:spcBef>
                <a:spcPct val="20000"/>
              </a:spcBef>
              <a:spcAft>
                <a:spcPts val="0"/>
              </a:spcAft>
              <a:buClr>
                <a:schemeClr val="tx1"/>
              </a:buClr>
              <a:buSzPct val="125000"/>
              <a:buFont typeface="Arial"/>
              <a:buNone/>
              <a:tabLst/>
              <a:defRPr/>
            </a:pPr>
            <a:r>
              <a:rPr lang="sv-SE" dirty="0"/>
              <a:t>Skriv din text här</a:t>
            </a:r>
          </a:p>
        </p:txBody>
      </p:sp>
    </p:spTree>
    <p:extLst>
      <p:ext uri="{BB962C8B-B14F-4D97-AF65-F5344CB8AC3E}">
        <p14:creationId xmlns:p14="http://schemas.microsoft.com/office/powerpoint/2010/main" val="38877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8_Baksida">
    <p:spTree>
      <p:nvGrpSpPr>
        <p:cNvPr id="1" name=""/>
        <p:cNvGrpSpPr/>
        <p:nvPr/>
      </p:nvGrpSpPr>
      <p:grpSpPr>
        <a:xfrm>
          <a:off x="0" y="0"/>
          <a:ext cx="0" cy="0"/>
          <a:chOff x="0" y="0"/>
          <a:chExt cx="0" cy="0"/>
        </a:xfrm>
      </p:grpSpPr>
      <p:sp>
        <p:nvSpPr>
          <p:cNvPr id="2" name="Rektangel 1"/>
          <p:cNvSpPr/>
          <p:nvPr userDrawn="1"/>
        </p:nvSpPr>
        <p:spPr>
          <a:xfrm>
            <a:off x="0" y="5168652"/>
            <a:ext cx="9144000" cy="17860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p:cNvSpPr/>
          <p:nvPr userDrawn="1"/>
        </p:nvSpPr>
        <p:spPr>
          <a:xfrm>
            <a:off x="0" y="0"/>
            <a:ext cx="9144000" cy="5168652"/>
          </a:xfrm>
          <a:prstGeom prst="rect">
            <a:avLst/>
          </a:prstGeom>
          <a:solidFill>
            <a:srgbClr val="0A4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4" name="Bildobjekt 3" descr="soderkoping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9347" y="5419462"/>
            <a:ext cx="1361344" cy="909776"/>
          </a:xfrm>
          <a:prstGeom prst="rect">
            <a:avLst/>
          </a:prstGeom>
        </p:spPr>
      </p:pic>
    </p:spTree>
    <p:extLst>
      <p:ext uri="{BB962C8B-B14F-4D97-AF65-F5344CB8AC3E}">
        <p14:creationId xmlns:p14="http://schemas.microsoft.com/office/powerpoint/2010/main" val="424707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original_soderkoping_dekor_cmyk.eps"/>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0" y="6555160"/>
            <a:ext cx="9160709" cy="324000"/>
          </a:xfrm>
          <a:prstGeom prst="rect">
            <a:avLst/>
          </a:prstGeom>
        </p:spPr>
      </p:pic>
      <p:pic>
        <p:nvPicPr>
          <p:cNvPr id="9" name="Bildobjekt 8" descr="soderkoping_cmyk.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68344" y="5700571"/>
            <a:ext cx="1052150" cy="703144"/>
          </a:xfrm>
          <a:prstGeom prst="rect">
            <a:avLst/>
          </a:prstGeom>
        </p:spPr>
      </p:pic>
    </p:spTree>
    <p:extLst>
      <p:ext uri="{BB962C8B-B14F-4D97-AF65-F5344CB8AC3E}">
        <p14:creationId xmlns:p14="http://schemas.microsoft.com/office/powerpoint/2010/main" val="324035524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50" r:id="rId4"/>
    <p:sldLayoutId id="2147483652" r:id="rId5"/>
    <p:sldLayoutId id="2147483664" r:id="rId6"/>
    <p:sldLayoutId id="2147483655" r:id="rId7"/>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1"/>
        </a:buClr>
        <a:buSzPct val="125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lkhalsomyndigheten.se/smittskydd-beredskap/krisberedskap/varmeboljor/" TargetMode="External"/><Relationship Id="rId2" Type="http://schemas.openxmlformats.org/officeDocument/2006/relationships/hyperlink" Target="https://skr.se/skr/halsasjukvard/patientsakerhet/varmeboljastodinomvardochomsorg.50317.html" TargetMode="External"/><Relationship Id="rId1" Type="http://schemas.openxmlformats.org/officeDocument/2006/relationships/slideLayout" Target="../slideLayouts/slideLayout4.xml"/><Relationship Id="rId5" Type="http://schemas.openxmlformats.org/officeDocument/2006/relationships/hyperlink" Target="https://www.av.se/inomhusmiljo/temperatur-och-klimat/" TargetMode="External"/><Relationship Id="rId4" Type="http://schemas.openxmlformats.org/officeDocument/2006/relationships/hyperlink" Target="https://ledsys.lio.se/Document/Document?DocumentNumber=5796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0"/>
            <a:ext cx="9144000" cy="5558047"/>
          </a:xfrm>
        </p:spPr>
      </p:pic>
      <p:sp>
        <p:nvSpPr>
          <p:cNvPr id="7" name="Rubrik 6"/>
          <p:cNvSpPr>
            <a:spLocks noGrp="1"/>
          </p:cNvSpPr>
          <p:nvPr>
            <p:ph type="title"/>
          </p:nvPr>
        </p:nvSpPr>
        <p:spPr>
          <a:xfrm>
            <a:off x="733221" y="568014"/>
            <a:ext cx="7486952" cy="2646313"/>
          </a:xfrm>
        </p:spPr>
        <p:txBody>
          <a:bodyPr/>
          <a:lstStyle/>
          <a:p>
            <a:r>
              <a:rPr lang="sv-SE" sz="4800" dirty="0">
                <a:effectLst/>
              </a:rPr>
              <a:t>Handlingsplan vid värmebölja</a:t>
            </a:r>
            <a:br>
              <a:rPr lang="sv-SE" sz="4800" dirty="0">
                <a:effectLst/>
              </a:rPr>
            </a:br>
            <a:r>
              <a:rPr lang="sv-SE" sz="4800" dirty="0">
                <a:effectLst/>
              </a:rPr>
              <a:t>Söderköping sommaren 2024</a:t>
            </a:r>
            <a:br>
              <a:rPr lang="sv-SE" sz="4800" dirty="0">
                <a:effectLst/>
              </a:rPr>
            </a:br>
            <a:r>
              <a:rPr lang="sv-SE" sz="1200" dirty="0">
                <a:effectLst/>
              </a:rPr>
              <a:t>Åsa Carlsson, MAS, 2024-05-21</a:t>
            </a:r>
          </a:p>
        </p:txBody>
      </p:sp>
      <p:sp>
        <p:nvSpPr>
          <p:cNvPr id="8" name="Rubrik 6"/>
          <p:cNvSpPr txBox="1">
            <a:spLocks/>
          </p:cNvSpPr>
          <p:nvPr/>
        </p:nvSpPr>
        <p:spPr>
          <a:xfrm>
            <a:off x="847121" y="1008704"/>
            <a:ext cx="3930151" cy="2646313"/>
          </a:xfrm>
          <a:prstGeom prst="rect">
            <a:avLst/>
          </a:prstGeom>
        </p:spPr>
        <p:txBody>
          <a:bodyPr vert="horz" lIns="0" tIns="0" rIns="0" bIns="0" rtlCol="0" anchor="t" anchorCtr="0">
            <a:noAutofit/>
          </a:bodyPr>
          <a:lstStyle>
            <a:lvl1pPr algn="l" defTabSz="457200" rtl="0" eaLnBrk="1" latinLnBrk="0" hangingPunct="1">
              <a:spcBef>
                <a:spcPct val="0"/>
              </a:spcBef>
              <a:buNone/>
              <a:defRPr sz="3600" b="1" kern="1200">
                <a:solidFill>
                  <a:schemeClr val="bg1"/>
                </a:solidFill>
                <a:effectLst>
                  <a:outerShdw blurRad="38100" dist="25400" dir="2700000" algn="tl" rotWithShape="0">
                    <a:srgbClr val="000000">
                      <a:alpha val="43000"/>
                    </a:srgbClr>
                  </a:outerShdw>
                </a:effectLst>
                <a:latin typeface="+mj-lt"/>
                <a:ea typeface="+mj-ea"/>
                <a:cs typeface="+mj-cs"/>
              </a:defRPr>
            </a:lvl1pPr>
          </a:lstStyle>
          <a:p>
            <a:endParaRPr lang="sv-SE" sz="4800" dirty="0"/>
          </a:p>
        </p:txBody>
      </p:sp>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7" y="4079359"/>
            <a:ext cx="2546167" cy="2103212"/>
          </a:xfrm>
          <a:prstGeom prst="rect">
            <a:avLst/>
          </a:prstGeom>
        </p:spPr>
      </p:pic>
    </p:spTree>
    <p:extLst>
      <p:ext uri="{BB962C8B-B14F-4D97-AF65-F5344CB8AC3E}">
        <p14:creationId xmlns:p14="http://schemas.microsoft.com/office/powerpoint/2010/main" val="1122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Du kan behöva ta hjälp av övriga aktörer och civilsamhället, här är några exempel</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sv-SE" dirty="0"/>
              <a:t>Involvera övriga förvaltningar</a:t>
            </a:r>
          </a:p>
          <a:p>
            <a:pPr marL="342900" indent="-342900">
              <a:buFont typeface="Arial" panose="020B0604020202020204" pitchFamily="34" charset="0"/>
              <a:buChar char="•"/>
            </a:pPr>
            <a:r>
              <a:rPr lang="sv-SE" dirty="0"/>
              <a:t>God  man </a:t>
            </a:r>
          </a:p>
          <a:p>
            <a:pPr marL="342900" indent="-342900">
              <a:buFont typeface="Arial" panose="020B0604020202020204" pitchFamily="34" charset="0"/>
              <a:buChar char="•"/>
            </a:pPr>
            <a:r>
              <a:rPr lang="sv-SE" dirty="0"/>
              <a:t>Pensionärsorganisationer</a:t>
            </a:r>
          </a:p>
          <a:p>
            <a:pPr marL="342900" indent="-342900">
              <a:buFont typeface="Arial" panose="020B0604020202020204" pitchFamily="34" charset="0"/>
              <a:buChar char="•"/>
            </a:pPr>
            <a:r>
              <a:rPr lang="sv-SE" dirty="0"/>
              <a:t>Andra organisationer </a:t>
            </a:r>
          </a:p>
          <a:p>
            <a:pPr marL="342900" indent="-342900">
              <a:buFont typeface="Arial" panose="020B0604020202020204" pitchFamily="34" charset="0"/>
              <a:buChar char="•"/>
            </a:pPr>
            <a:r>
              <a:rPr lang="sv-SE" dirty="0"/>
              <a:t>Räddningstjänsten</a:t>
            </a:r>
          </a:p>
          <a:p>
            <a:pPr marL="342900" indent="-342900">
              <a:buFont typeface="Arial" panose="020B0604020202020204" pitchFamily="34" charset="0"/>
              <a:buChar char="•"/>
            </a:pPr>
            <a:r>
              <a:rPr lang="sv-SE" dirty="0"/>
              <a:t>Grannsamverkan</a:t>
            </a:r>
          </a:p>
          <a:p>
            <a:pPr marL="342900" lvl="0" indent="-342900">
              <a:buFont typeface="Arial" panose="020B0604020202020204" pitchFamily="34" charset="0"/>
              <a:buChar char="•"/>
            </a:pPr>
            <a:r>
              <a:rPr lang="sv-SE" dirty="0"/>
              <a:t>Fastighetsbolag</a:t>
            </a:r>
          </a:p>
          <a:p>
            <a:pPr marL="342900" lvl="0" indent="-342900">
              <a:buFont typeface="Arial" panose="020B0604020202020204" pitchFamily="34" charset="0"/>
              <a:buChar char="•"/>
            </a:pPr>
            <a:r>
              <a:rPr lang="sv-SE" dirty="0"/>
              <a:t>Hemvärnet</a:t>
            </a:r>
          </a:p>
          <a:p>
            <a:pPr marL="342900" lvl="0" indent="-342900">
              <a:buFont typeface="Arial" panose="020B0604020202020204" pitchFamily="34" charset="0"/>
              <a:buChar char="•"/>
            </a:pPr>
            <a:r>
              <a:rPr lang="sv-SE" dirty="0"/>
              <a:t>Polisen</a:t>
            </a:r>
          </a:p>
          <a:p>
            <a:pPr marL="342900" indent="-342900">
              <a:buFont typeface="Arial" panose="020B0604020202020204" pitchFamily="34" charset="0"/>
              <a:buChar char="•"/>
            </a:pPr>
            <a:r>
              <a:rPr lang="sv-SE" dirty="0"/>
              <a:t>Brevbärare</a:t>
            </a:r>
          </a:p>
          <a:p>
            <a:pPr marL="342900" lvl="0" indent="-342900">
              <a:buFont typeface="Arial" panose="020B0604020202020204" pitchFamily="34" charset="0"/>
              <a:buChar char="•"/>
            </a:pPr>
            <a:r>
              <a:rPr lang="sv-SE" dirty="0" err="1"/>
              <a:t>Missing</a:t>
            </a:r>
            <a:r>
              <a:rPr lang="sv-SE" dirty="0"/>
              <a:t> </a:t>
            </a:r>
            <a:r>
              <a:rPr lang="sv-SE" dirty="0" err="1"/>
              <a:t>people</a:t>
            </a:r>
            <a:endParaRPr lang="sv-SE" dirty="0"/>
          </a:p>
        </p:txBody>
      </p:sp>
    </p:spTree>
    <p:extLst>
      <p:ext uri="{BB962C8B-B14F-4D97-AF65-F5344CB8AC3E}">
        <p14:creationId xmlns:p14="http://schemas.microsoft.com/office/powerpoint/2010/main" val="27215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Elavbrott och störningar i </a:t>
            </a:r>
            <a:r>
              <a:rPr lang="sv-SE" dirty="0" err="1"/>
              <a:t>fjärrkyleleveranser</a:t>
            </a:r>
            <a:r>
              <a:rPr lang="sv-SE" dirty="0"/>
              <a:t> kan medföra att följande åtgärder behöver vidtas</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941922"/>
            <a:ext cx="8229600" cy="4184241"/>
          </a:xfrm>
        </p:spPr>
        <p:txBody>
          <a:bodyPr>
            <a:normAutofit fontScale="70000" lnSpcReduction="20000"/>
          </a:bodyPr>
          <a:lstStyle/>
          <a:p>
            <a:pPr marL="342900" lvl="0" indent="-342900">
              <a:buFont typeface="Arial" panose="020B0604020202020204" pitchFamily="34" charset="0"/>
              <a:buChar char="•"/>
            </a:pPr>
            <a:r>
              <a:rPr lang="sv-SE" dirty="0"/>
              <a:t>Utplacering av portabla kylaggregat, fläktar, avfuktare och mobil reservkraft. Förtätning inom verksamheten till rum med kylaggregat. Beakta också att varje person avger ganska mycket värme så det kan bli aktuellt att minska antalet personer, eller dela upp grupper. Vid behov prioriteras personer som är extra värme­känsliga.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Sektionera om möjligt fjärrkylan i byggnaden till de mest kritiska verksamheterna och utrymmena. Stäng dörrar även inomhus för att minimera luftmängden som behöver kylas.</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Evakuering av personer till lokaler med kyla.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Omplacera kylskåpsplacerade läkemedel om kylskåpen inte är kopplade till reservkraft. Öppna inte dörren i onödan.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Töm kylar och frysar med livsmedel om strömavbrottet håller i sig. Öppna inte dörr till kyl och frys i onödan.</a:t>
            </a:r>
          </a:p>
          <a:p>
            <a:endParaRPr lang="sv-SE" dirty="0"/>
          </a:p>
        </p:txBody>
      </p:sp>
    </p:spTree>
    <p:extLst>
      <p:ext uri="{BB962C8B-B14F-4D97-AF65-F5344CB8AC3E}">
        <p14:creationId xmlns:p14="http://schemas.microsoft.com/office/powerpoint/2010/main" val="368158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Övrigt att tänka på</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55000" lnSpcReduction="20000"/>
          </a:bodyPr>
          <a:lstStyle/>
          <a:p>
            <a:pPr marL="342900" lvl="0" indent="-342900">
              <a:buFont typeface="Arial" panose="020B0604020202020204" pitchFamily="34" charset="0"/>
              <a:buChar char="•"/>
            </a:pPr>
            <a:r>
              <a:rPr lang="sv-SE" dirty="0"/>
              <a:t>Blir det &gt;35°C så räcker förmodligen inte kylutrustning till att sänka temperaturen mer än till 25­ - 27 °C.</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Fuktskador. Kondensering sker när vatteninnehållet i luft kyls av, var extra uppmärksam på kylanläggningar för droppande vatten. Det är inte nödvändigtvis något fel på utrustningen men samla upp vattnet med han­ddukar och dylikt samt informera fastighetstekniker eller motsvarande.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err="1"/>
              <a:t>Rondera</a:t>
            </a:r>
            <a:r>
              <a:rPr lang="sv-SE" dirty="0"/>
              <a:t> i sommarstängda lokaler för att upptäcka fel.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Kör ventilationen nattetid. Ofta är den avstängd denna tid.</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Placera ut mobila vattenposter där mycket människor rör sig.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Öka frekvensen på provtagning av vatten vid badplatser .</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Kontrollera  temperaturen  i läkemedelsrum och -skåp.</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Var noga med hygienrutiner och temperaturer på livsmedel för att undvika matförgiftning.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Risken för inbrott ökar med öppna fönster, speciellt under de mörka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Undvik trafikkaos vid badplatser genom att anlita bevakningsföretag, parkeringsvakter samt samverka med polisen. Risk för drunkningstillbud ökar vid värmeböljor. Därför är det viktigt att säkerställa utryckningsvägar för räddningstjänst, ambulans och polis.</a:t>
            </a:r>
          </a:p>
          <a:p>
            <a:endParaRPr lang="sv-SE" dirty="0"/>
          </a:p>
        </p:txBody>
      </p:sp>
    </p:spTree>
    <p:extLst>
      <p:ext uri="{BB962C8B-B14F-4D97-AF65-F5344CB8AC3E}">
        <p14:creationId xmlns:p14="http://schemas.microsoft.com/office/powerpoint/2010/main" val="267732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Läkemedelsförvaring</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983162"/>
          </a:xfrm>
        </p:spPr>
        <p:txBody>
          <a:bodyPr>
            <a:normAutofit fontScale="55000" lnSpcReduction="20000"/>
          </a:bodyPr>
          <a:lstStyle/>
          <a:p>
            <a:pPr lvl="0"/>
            <a:endParaRPr lang="sv-SE" dirty="0"/>
          </a:p>
          <a:p>
            <a:pPr marL="342900" lvl="0" indent="-342900">
              <a:buFont typeface="Arial" panose="020B0604020202020204" pitchFamily="34" charset="0"/>
              <a:buChar char="•"/>
            </a:pPr>
            <a:r>
              <a:rPr lang="sv-SE" dirty="0"/>
              <a:t>Vid avvikelse i kylskåp ­ Flytta läkemedlen till fungerade kylskåp.</a:t>
            </a:r>
          </a:p>
          <a:p>
            <a:pPr marL="342900" lvl="0" indent="-342900">
              <a:buFont typeface="Arial" panose="020B0604020202020204" pitchFamily="34" charset="0"/>
              <a:buChar char="•"/>
            </a:pPr>
            <a:r>
              <a:rPr lang="sv-SE" dirty="0"/>
              <a:t>Vid avvikelse i rum ­ - Vid för hög temperatur, skärma av direkt solljus och se över ventilationen (eventuell kontakt med driftansvarig).</a:t>
            </a:r>
          </a:p>
          <a:p>
            <a:pPr lvl="0"/>
            <a:endParaRPr lang="sv-SE" dirty="0"/>
          </a:p>
          <a:p>
            <a:pPr lvl="0"/>
            <a:r>
              <a:rPr lang="sv-SE" dirty="0"/>
              <a:t>Vid för höga rumstemperaturer under en längre period exempelvis under sommaren behöver temperaturen dokumenteras dagligen. Läkemedelsansvarig sjuksköterska (alternativt chef) behöver med jämna mellanrum, minst 1 gång per vecka, göra en bedömning av den dokumenterade temperatu­ren enligt följande:</a:t>
            </a:r>
          </a:p>
          <a:p>
            <a:pPr marL="342900" lvl="0" indent="-342900">
              <a:buFont typeface="Arial" panose="020B0604020202020204" pitchFamily="34" charset="0"/>
              <a:buChar char="•"/>
            </a:pPr>
            <a:r>
              <a:rPr lang="sv-SE" dirty="0"/>
              <a:t>Hur har temperaturen (rum och kylskåp) varit under aktuell period sedan föregående bedömning?</a:t>
            </a:r>
          </a:p>
          <a:p>
            <a:pPr marL="342900" lvl="0" indent="-342900">
              <a:buFont typeface="Arial" panose="020B0604020202020204" pitchFamily="34" charset="0"/>
              <a:buChar char="•"/>
            </a:pPr>
            <a:r>
              <a:rPr lang="sv-SE" dirty="0"/>
              <a:t>Hur länge (antal veckor eller dagar) har det varit för höga eller låga värden?</a:t>
            </a:r>
          </a:p>
          <a:p>
            <a:pPr marL="342900" lvl="0" indent="-342900">
              <a:buFont typeface="Arial" panose="020B0604020202020204" pitchFamily="34" charset="0"/>
              <a:buChar char="•"/>
            </a:pPr>
            <a:r>
              <a:rPr lang="sv-SE" dirty="0"/>
              <a:t>Har åtgärder som vidtagits tidigare gett några effekter?</a:t>
            </a:r>
          </a:p>
          <a:p>
            <a:pPr marL="342900" lvl="0" indent="-342900">
              <a:buFont typeface="Arial" panose="020B0604020202020204" pitchFamily="34" charset="0"/>
              <a:buChar char="•"/>
            </a:pPr>
            <a:r>
              <a:rPr lang="sv-SE" dirty="0"/>
              <a:t>Krävs några nya åtgärder?</a:t>
            </a:r>
          </a:p>
          <a:p>
            <a:pPr marL="342900" lvl="0" indent="-342900">
              <a:buFont typeface="Arial" panose="020B0604020202020204" pitchFamily="34" charset="0"/>
              <a:buChar char="•"/>
            </a:pPr>
            <a:r>
              <a:rPr lang="sv-SE" dirty="0"/>
              <a:t>Behöver något kasseras?</a:t>
            </a:r>
          </a:p>
          <a:p>
            <a:endParaRPr lang="sv-SE" dirty="0"/>
          </a:p>
          <a:p>
            <a:r>
              <a:rPr lang="sv-SE" dirty="0"/>
              <a:t>För att avgöra om läkemedel kan anses hålla tillräckligt god kvalitet för fortsatt användning trots förvaring i hög temperatur måste en bedömning göras från fall till fall. Hur hög temperaturen varit, hur länge temperaturen varit hög och läkemedlets egenskaper styr agerandet. Aktuellt läkemedelsföretag kan hjälpa till i bedömningen</a:t>
            </a:r>
          </a:p>
          <a:p>
            <a:endParaRPr lang="sv-SE" dirty="0"/>
          </a:p>
          <a:p>
            <a:r>
              <a:rPr lang="sv-SE" dirty="0"/>
              <a:t>Den allmänna rekommendationen är att praktiskt taget alla läkemedel som har anvisning om förvaring vid 25 grader klarar en kortare tid vid en högre temperatur (25­- 30 grader) till exempel ett par varma sommarveckor. Förvaringsanvisningarna är fastställda med tanke på läkemedlets hela hållbarhetstid t.ex. 3 år.</a:t>
            </a:r>
          </a:p>
          <a:p>
            <a:r>
              <a:rPr lang="sv-SE" dirty="0"/>
              <a:t>Observera att läkemedel som ska förvaras i rumstemperatur inte får ställas in i kylskåp vid för höga rumstemperaturer.</a:t>
            </a:r>
          </a:p>
          <a:p>
            <a:endParaRPr lang="sv-SE" dirty="0"/>
          </a:p>
        </p:txBody>
      </p:sp>
    </p:spTree>
    <p:extLst>
      <p:ext uri="{BB962C8B-B14F-4D97-AF65-F5344CB8AC3E}">
        <p14:creationId xmlns:p14="http://schemas.microsoft.com/office/powerpoint/2010/main" val="11584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Fördjupning</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a:bodyPr>
          <a:lstStyle/>
          <a:p>
            <a:r>
              <a:rPr lang="sv-SE" dirty="0"/>
              <a:t>SKRs samlade information om </a:t>
            </a:r>
            <a:r>
              <a:rPr lang="sv-SE" dirty="0">
                <a:hlinkClick r:id="rId2"/>
              </a:rPr>
              <a:t>värmebölja inom vård och omsorg </a:t>
            </a:r>
            <a:endParaRPr lang="sv-SE" dirty="0"/>
          </a:p>
          <a:p>
            <a:endParaRPr lang="sv-SE" dirty="0"/>
          </a:p>
          <a:p>
            <a:r>
              <a:rPr lang="sv-SE" dirty="0"/>
              <a:t>Folkhälsomyndighetens information om </a:t>
            </a:r>
            <a:r>
              <a:rPr lang="sv-SE" dirty="0">
                <a:hlinkClick r:id="rId3"/>
              </a:rPr>
              <a:t>värmebölja</a:t>
            </a:r>
            <a:endParaRPr lang="sv-SE" dirty="0"/>
          </a:p>
          <a:p>
            <a:endParaRPr lang="sv-SE" dirty="0"/>
          </a:p>
          <a:p>
            <a:r>
              <a:rPr lang="sv-SE" dirty="0"/>
              <a:t>Riktlinjer från Region Östergötland gällande </a:t>
            </a:r>
            <a:r>
              <a:rPr lang="sv-SE" dirty="0">
                <a:hlinkClick r:id="rId4"/>
              </a:rPr>
              <a:t>fläktar</a:t>
            </a:r>
            <a:endParaRPr lang="sv-SE" dirty="0"/>
          </a:p>
          <a:p>
            <a:endParaRPr lang="sv-SE" dirty="0"/>
          </a:p>
          <a:p>
            <a:r>
              <a:rPr lang="sv-SE" dirty="0"/>
              <a:t>Arbetsmiljöverket om </a:t>
            </a:r>
            <a:r>
              <a:rPr lang="sv-SE" dirty="0">
                <a:hlinkClick r:id="rId5"/>
              </a:rPr>
              <a:t>temperatur och klimat</a:t>
            </a:r>
            <a:endParaRPr lang="sv-SE" dirty="0"/>
          </a:p>
          <a:p>
            <a:endParaRPr lang="sv-SE" dirty="0"/>
          </a:p>
        </p:txBody>
      </p:sp>
    </p:spTree>
    <p:extLst>
      <p:ext uri="{BB962C8B-B14F-4D97-AF65-F5344CB8AC3E}">
        <p14:creationId xmlns:p14="http://schemas.microsoft.com/office/powerpoint/2010/main" val="232051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Kommunikation vid beredskap och kris</a:t>
            </a:r>
          </a:p>
        </p:txBody>
      </p:sp>
      <p:sp>
        <p:nvSpPr>
          <p:cNvPr id="5" name="textruta 4">
            <a:extLst>
              <a:ext uri="{FF2B5EF4-FFF2-40B4-BE49-F238E27FC236}">
                <a16:creationId xmlns:a16="http://schemas.microsoft.com/office/drawing/2014/main" id="{79C6786B-36E7-41C8-A2B3-6F0927B2EF27}"/>
              </a:ext>
            </a:extLst>
          </p:cNvPr>
          <p:cNvSpPr txBox="1"/>
          <p:nvPr/>
        </p:nvSpPr>
        <p:spPr>
          <a:xfrm>
            <a:off x="920338" y="1845150"/>
            <a:ext cx="6912864" cy="2246769"/>
          </a:xfrm>
          <a:prstGeom prst="rect">
            <a:avLst/>
          </a:prstGeom>
          <a:noFill/>
        </p:spPr>
        <p:txBody>
          <a:bodyPr wrap="square" rtlCol="0">
            <a:spAutoFit/>
          </a:bodyPr>
          <a:lstStyle/>
          <a:p>
            <a:r>
              <a:rPr lang="sv-SE" sz="1000" dirty="0"/>
              <a:t>Det är viktigt att det inte sprids motstridiga budskap. Det finns många aktörer som kommunicerar med medborgarna. Det är därför lätt att rykten sprids och samtidigt svårt för medborgarna att veta vart de ska vända sig för att få information och veta vilken myndighet som </a:t>
            </a:r>
            <a:r>
              <a:rPr lang="sv-SE" sz="1000" dirty="0" err="1"/>
              <a:t>ansvrar</a:t>
            </a:r>
            <a:r>
              <a:rPr lang="sv-SE" sz="1000" dirty="0"/>
              <a:t> för vad och därmed ger information.</a:t>
            </a:r>
          </a:p>
          <a:p>
            <a:br>
              <a:rPr lang="sv-SE" sz="1000" dirty="0"/>
            </a:br>
            <a:r>
              <a:rPr lang="sv-SE" sz="1000" dirty="0"/>
              <a:t>All kommunikation måste därför vara;</a:t>
            </a:r>
          </a:p>
          <a:p>
            <a:pPr marL="285750" indent="-285750">
              <a:buFontTx/>
              <a:buChar char="-"/>
            </a:pPr>
            <a:r>
              <a:rPr lang="sv-SE" sz="1000" dirty="0"/>
              <a:t>Lätt att förstå</a:t>
            </a:r>
          </a:p>
          <a:p>
            <a:pPr marL="285750" indent="-285750">
              <a:buFontTx/>
              <a:buChar char="-"/>
            </a:pPr>
            <a:r>
              <a:rPr lang="sv-SE" sz="1000" dirty="0"/>
              <a:t>Ärlig</a:t>
            </a:r>
          </a:p>
          <a:p>
            <a:pPr marL="285750" indent="-285750">
              <a:buFontTx/>
              <a:buChar char="-"/>
            </a:pPr>
            <a:r>
              <a:rPr lang="sv-SE" sz="1000" dirty="0"/>
              <a:t>Relevant</a:t>
            </a:r>
          </a:p>
          <a:p>
            <a:pPr marL="285750" indent="-285750">
              <a:buFontTx/>
              <a:buChar char="-"/>
            </a:pPr>
            <a:r>
              <a:rPr lang="sv-SE" sz="1000" dirty="0"/>
              <a:t>Målgruppsanpassad</a:t>
            </a:r>
          </a:p>
          <a:p>
            <a:pPr marL="285750" indent="-285750">
              <a:buFontTx/>
              <a:buChar char="-"/>
            </a:pPr>
            <a:r>
              <a:rPr lang="sv-SE" sz="1000" dirty="0"/>
              <a:t>Enkel </a:t>
            </a:r>
          </a:p>
          <a:p>
            <a:pPr marL="285750" indent="-285750">
              <a:buFontTx/>
              <a:buChar char="-"/>
            </a:pPr>
            <a:r>
              <a:rPr lang="sv-SE" sz="1000" dirty="0"/>
              <a:t>Snabb</a:t>
            </a:r>
          </a:p>
          <a:p>
            <a:pPr marL="285750" indent="-285750">
              <a:buFontTx/>
              <a:buChar char="-"/>
            </a:pPr>
            <a:r>
              <a:rPr lang="sv-SE" sz="1000" dirty="0"/>
              <a:t>Korrekt</a:t>
            </a:r>
          </a:p>
          <a:p>
            <a:pPr marL="285750" indent="-285750">
              <a:buFontTx/>
              <a:buChar char="-"/>
            </a:pPr>
            <a:r>
              <a:rPr lang="sv-SE" sz="1000" dirty="0"/>
              <a:t>Realistisk </a:t>
            </a:r>
          </a:p>
          <a:p>
            <a:pPr marL="285750" indent="-285750">
              <a:buFontTx/>
              <a:buChar char="-"/>
            </a:pPr>
            <a:r>
              <a:rPr lang="sv-SE" sz="1000" dirty="0"/>
              <a:t>Entydig</a:t>
            </a:r>
          </a:p>
        </p:txBody>
      </p:sp>
      <p:sp>
        <p:nvSpPr>
          <p:cNvPr id="6" name="textruta 5">
            <a:extLst>
              <a:ext uri="{FF2B5EF4-FFF2-40B4-BE49-F238E27FC236}">
                <a16:creationId xmlns:a16="http://schemas.microsoft.com/office/drawing/2014/main" id="{B67AB42E-5E75-4A08-9437-C480B0B23AD3}"/>
              </a:ext>
            </a:extLst>
          </p:cNvPr>
          <p:cNvSpPr txBox="1"/>
          <p:nvPr/>
        </p:nvSpPr>
        <p:spPr>
          <a:xfrm>
            <a:off x="2893305" y="2903638"/>
            <a:ext cx="4416552" cy="2246769"/>
          </a:xfrm>
          <a:prstGeom prst="rect">
            <a:avLst/>
          </a:prstGeom>
          <a:noFill/>
        </p:spPr>
        <p:txBody>
          <a:bodyPr wrap="square" rtlCol="0">
            <a:spAutoFit/>
          </a:bodyPr>
          <a:lstStyle/>
          <a:p>
            <a:r>
              <a:rPr lang="sv-SE" sz="1000" dirty="0"/>
              <a:t>Riskkommunikation ska ge människor svar på deras frågor om hot och risker och vad de kan göra för att förbereda sig. Därför behöver all riskkommunikation vara planerad och strukturerad. Medborgarnas rättighet till information ska styra både de strategiska och de budskapsmässiga taktiska vägvalen och besluten i krisläget.</a:t>
            </a:r>
          </a:p>
          <a:p>
            <a:endParaRPr lang="sv-SE" sz="1000" dirty="0"/>
          </a:p>
          <a:p>
            <a:r>
              <a:rPr lang="sv-SE" sz="1000" dirty="0"/>
              <a:t>Information att svara på;</a:t>
            </a:r>
          </a:p>
          <a:p>
            <a:pPr marL="285750" indent="-285750">
              <a:buFontTx/>
              <a:buChar char="-"/>
            </a:pPr>
            <a:r>
              <a:rPr lang="sv-SE" sz="1000" dirty="0"/>
              <a:t>Vad händer</a:t>
            </a:r>
          </a:p>
          <a:p>
            <a:pPr marL="285750" indent="-285750">
              <a:buFontTx/>
              <a:buChar char="-"/>
            </a:pPr>
            <a:r>
              <a:rPr lang="sv-SE" sz="1000" dirty="0"/>
              <a:t>Varför är det farligt</a:t>
            </a:r>
          </a:p>
          <a:p>
            <a:pPr marL="285750" indent="-285750">
              <a:buFontTx/>
              <a:buChar char="-"/>
            </a:pPr>
            <a:r>
              <a:rPr lang="sv-SE" sz="1000" dirty="0"/>
              <a:t>Symptom</a:t>
            </a:r>
          </a:p>
          <a:p>
            <a:pPr marL="285750" indent="-285750">
              <a:buFontTx/>
              <a:buChar char="-"/>
            </a:pPr>
            <a:r>
              <a:rPr lang="sv-SE" sz="1000" dirty="0"/>
              <a:t>Konsekvenser för mig</a:t>
            </a:r>
          </a:p>
          <a:p>
            <a:pPr marL="285750" indent="-285750">
              <a:buFontTx/>
              <a:buChar char="-"/>
            </a:pPr>
            <a:r>
              <a:rPr lang="sv-SE" sz="1000" dirty="0"/>
              <a:t>Vad ska jag göra</a:t>
            </a:r>
          </a:p>
          <a:p>
            <a:pPr marL="285750" indent="-285750">
              <a:buFontTx/>
              <a:buChar char="-"/>
            </a:pPr>
            <a:r>
              <a:rPr lang="sv-SE" sz="1000" dirty="0"/>
              <a:t>Vad och när ges mer information </a:t>
            </a:r>
          </a:p>
          <a:p>
            <a:pPr marL="285750" indent="-285750">
              <a:buFontTx/>
              <a:buChar char="-"/>
            </a:pPr>
            <a:r>
              <a:rPr lang="sv-SE" sz="1000" dirty="0"/>
              <a:t>När är faran över</a:t>
            </a:r>
          </a:p>
        </p:txBody>
      </p:sp>
    </p:spTree>
    <p:extLst>
      <p:ext uri="{BB962C8B-B14F-4D97-AF65-F5344CB8AC3E}">
        <p14:creationId xmlns:p14="http://schemas.microsoft.com/office/powerpoint/2010/main" val="40566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Generell checklista för chef inom kommunen sid 1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70000" lnSpcReduction="20000"/>
          </a:bodyPr>
          <a:lstStyle/>
          <a:p>
            <a:r>
              <a:rPr lang="sv-SE" dirty="0"/>
              <a:t>Inledning;</a:t>
            </a:r>
          </a:p>
          <a:p>
            <a:r>
              <a:rPr lang="sv-SE" dirty="0"/>
              <a:t>Arbetsförmågan påverkas eftersom hög värme inverkar på både kropp och sinne. Kroppens naturliga svar på hög värme är att sänka arbetstakten för att minska kroppens värmeproduktion. Uppmärksamhet och omdöme för­sämras och olycksfallsrisken ökar. Humöret påverkas av värmebelastningen på samma sätt som av annan stress.</a:t>
            </a:r>
          </a:p>
          <a:p>
            <a:endParaRPr lang="sv-SE" dirty="0"/>
          </a:p>
          <a:p>
            <a:r>
              <a:rPr lang="sv-SE" dirty="0"/>
              <a:t>Redan efter några dagars vistelse i värme påbörjas en värmeacklimatisering. Det är en anpassning av kroppens funktioner så att svettningen aktiveras vid en lägre kroppstemperatur. Även regleringen av blodcirkulationen förbättras. Största tolerans för värme nås dock först efter 8 – 10 dagars acklimatisering.</a:t>
            </a:r>
          </a:p>
          <a:p>
            <a:endParaRPr lang="sv-SE" dirty="0"/>
          </a:p>
          <a:p>
            <a:r>
              <a:rPr lang="sv-SE" dirty="0"/>
              <a:t>Vid denna typ av arbete måste arbetstiden i värme anpassas så att den totala påfrestningen på kroppen inte blir för stor. Med värmeträning kan kroppen klara högre värme men efter ett avbrott i arbetet, till exempel semester, behöver kroppen värmetränas på nytt.</a:t>
            </a:r>
          </a:p>
          <a:p>
            <a:endParaRPr lang="sv-SE" dirty="0"/>
          </a:p>
          <a:p>
            <a:r>
              <a:rPr lang="sv-SE" dirty="0"/>
              <a:t>Under sommartid bör temperaturen inomhus normalt ligga mellan 20 och 26 °C om arbetet är lätt och stillasit­tande.</a:t>
            </a:r>
          </a:p>
          <a:p>
            <a:endParaRPr lang="sv-SE" dirty="0"/>
          </a:p>
        </p:txBody>
      </p:sp>
    </p:spTree>
    <p:extLst>
      <p:ext uri="{BB962C8B-B14F-4D97-AF65-F5344CB8AC3E}">
        <p14:creationId xmlns:p14="http://schemas.microsoft.com/office/powerpoint/2010/main" val="381813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Generell checklista för chef inom kommunen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77500" lnSpcReduction="20000"/>
          </a:bodyPr>
          <a:lstStyle/>
          <a:p>
            <a:r>
              <a:rPr lang="sv-SE" b="1" dirty="0"/>
              <a:t>Tillfälliga åtgärder vid  inomhusarbete</a:t>
            </a:r>
          </a:p>
          <a:p>
            <a:pPr marL="342900" lvl="0" indent="-342900">
              <a:buFont typeface="Arial" panose="020B0604020202020204" pitchFamily="34" charset="0"/>
              <a:buChar char="•"/>
            </a:pPr>
            <a:r>
              <a:rPr lang="sv-SE" dirty="0"/>
              <a:t>Begränsa solinstrålningen.</a:t>
            </a:r>
          </a:p>
          <a:p>
            <a:pPr marL="342900" lvl="0" indent="-342900">
              <a:buFont typeface="Arial" panose="020B0604020202020204" pitchFamily="34" charset="0"/>
              <a:buChar char="•"/>
            </a:pPr>
            <a:r>
              <a:rPr lang="sv-SE" dirty="0"/>
              <a:t>Använd mer informell eller sval klädsel.</a:t>
            </a:r>
          </a:p>
          <a:p>
            <a:pPr marL="342900" lvl="0" indent="-342900">
              <a:buFont typeface="Arial" panose="020B0604020202020204" pitchFamily="34" charset="0"/>
              <a:buChar char="•"/>
            </a:pPr>
            <a:r>
              <a:rPr lang="sv-SE" dirty="0"/>
              <a:t>Avskärma eller flytta värmeavgivande maskiner.</a:t>
            </a:r>
          </a:p>
          <a:p>
            <a:pPr marL="342900" lvl="0" indent="-342900">
              <a:buFont typeface="Arial" panose="020B0604020202020204" pitchFamily="34" charset="0"/>
              <a:buChar char="•"/>
            </a:pPr>
            <a:r>
              <a:rPr lang="sv-SE" dirty="0"/>
              <a:t>Stänga av onödiga värmekällor.</a:t>
            </a:r>
          </a:p>
          <a:p>
            <a:pPr marL="342900" lvl="0" indent="-342900">
              <a:buFont typeface="Arial" panose="020B0604020202020204" pitchFamily="34" charset="0"/>
              <a:buChar char="•"/>
            </a:pPr>
            <a:r>
              <a:rPr lang="sv-SE" dirty="0"/>
              <a:t>Öka luftväxlingen genom fönstervädring på byggnadens skuggsida.</a:t>
            </a:r>
          </a:p>
          <a:p>
            <a:pPr marL="342900" lvl="0" indent="-342900">
              <a:buFont typeface="Arial" panose="020B0604020202020204" pitchFamily="34" charset="0"/>
              <a:buChar char="•"/>
            </a:pPr>
            <a:r>
              <a:rPr lang="sv-SE" dirty="0"/>
              <a:t>Kör ventilationen nattetid.</a:t>
            </a:r>
          </a:p>
          <a:p>
            <a:pPr marL="342900" lvl="0" indent="-342900">
              <a:buFont typeface="Arial" panose="020B0604020202020204" pitchFamily="34" charset="0"/>
              <a:buChar char="•"/>
            </a:pPr>
            <a:r>
              <a:rPr lang="sv-SE" i="1" dirty="0"/>
              <a:t>Använd  bordsfläktar.</a:t>
            </a:r>
          </a:p>
          <a:p>
            <a:pPr marL="342900" lvl="0" indent="-342900">
              <a:buFont typeface="Arial" panose="020B0604020202020204" pitchFamily="34" charset="0"/>
              <a:buChar char="•"/>
            </a:pPr>
            <a:r>
              <a:rPr lang="sv-SE" dirty="0"/>
              <a:t>Justera  arbetstiderna.</a:t>
            </a:r>
          </a:p>
          <a:p>
            <a:pPr marL="342900" lvl="0" indent="-342900">
              <a:buFont typeface="Arial" panose="020B0604020202020204" pitchFamily="34" charset="0"/>
              <a:buChar char="•"/>
            </a:pPr>
            <a:r>
              <a:rPr lang="sv-SE" dirty="0"/>
              <a:t>Om möjligt arbeta hemma.</a:t>
            </a:r>
          </a:p>
          <a:p>
            <a:pPr marL="342900" lvl="0" indent="-342900">
              <a:buFont typeface="Arial" panose="020B0604020202020204" pitchFamily="34" charset="0"/>
              <a:buChar char="•"/>
            </a:pPr>
            <a:r>
              <a:rPr lang="sv-SE" dirty="0"/>
              <a:t>Byt till andra arbetsuppgifter.</a:t>
            </a:r>
          </a:p>
          <a:p>
            <a:pPr marL="342900" lvl="0" indent="-342900">
              <a:buFont typeface="Arial" panose="020B0604020202020204" pitchFamily="34" charset="0"/>
              <a:buChar char="•"/>
            </a:pPr>
            <a:r>
              <a:rPr lang="sv-SE" dirty="0"/>
              <a:t>Prioritera arbete i skugga när det är stark sol.</a:t>
            </a:r>
          </a:p>
          <a:p>
            <a:pPr marL="342900" lvl="0" indent="-342900">
              <a:buFont typeface="Arial" panose="020B0604020202020204" pitchFamily="34" charset="0"/>
              <a:buChar char="•"/>
            </a:pPr>
            <a:r>
              <a:rPr lang="sv-SE" dirty="0"/>
              <a:t>Ta längre pauser.</a:t>
            </a:r>
          </a:p>
          <a:p>
            <a:pPr marL="342900" lvl="0" indent="-342900">
              <a:buFont typeface="Arial" panose="020B0604020202020204" pitchFamily="34" charset="0"/>
              <a:buChar char="•"/>
            </a:pPr>
            <a:r>
              <a:rPr lang="sv-SE" dirty="0"/>
              <a:t>Ha god tillgång till vätska. Dricksvatten ska tillhandahållas på ett hygieniskt sätt inom ett rimligt avstånd från arbetsplatsen.</a:t>
            </a:r>
          </a:p>
        </p:txBody>
      </p:sp>
    </p:spTree>
    <p:extLst>
      <p:ext uri="{BB962C8B-B14F-4D97-AF65-F5344CB8AC3E}">
        <p14:creationId xmlns:p14="http://schemas.microsoft.com/office/powerpoint/2010/main" val="225383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 inom hemtjänst och hemsjukvård</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311442"/>
            <a:ext cx="8229600" cy="5271920"/>
          </a:xfrm>
        </p:spPr>
        <p:txBody>
          <a:bodyPr>
            <a:normAutofit fontScale="475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gemensam arbetsplatsträff. Information ska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den enskilde, lämpligtvis inför sommaren, om fördelen med att införskaffa en fläkt.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Checklistorna ska vara lättillgängliga både i pappersform och elektroniskt. Medarbetarna ska ha läst igenom checklistorna inför sommaren och de ska snabbt kunna göras tillgängliga för alla medarbetare vid en värme­bölja och höga temperaturer.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kraftig värme kan ha på äldre personer. Diskutera med dina medarbetare hur ni inom er verksamhet bäst kan förbereda er på värmeböljor.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Identifiera extra känsliga individer, med hjälp av omvårdnadsansvarig sjuksköterska. Förutom hög ålder kan ett flertal olika kroniska sjukdomar samt viss medicinering göra en individ extra sårbar vid värmebölja och höga temperaturer.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Vissa bostäder kan bli mycket varma sommartid. Diskutera tillsammans med medarbetarna om det finns bostäder i ert område som är särskilt utsatta och de åtgärder man kan rekommendera för att sänka tempera­turen.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Ha en beredskap för att vid en värmebölja omprioritera insatser och lägga fokus på omvårdnad istället för mindre akuta serviceinsatser (till exempel tvätt och städ). Vid en extrem och långvarig värmebölja kan det bli aktuellt att kalla in extrapersonal.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så att det finns en ansvarig person för att ta emot larm om värmebölja och höga temperaturer ­ även under helger och semestertid och att denna person vet var informationen finns och hur den distribueras till övrig 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för värmebölja.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Säkerställ att personalen har kunskap.</a:t>
            </a:r>
            <a:endParaRPr lang="sv-SE" dirty="0">
              <a:highlight>
                <a:srgbClr val="FFFF00"/>
              </a:highlight>
            </a:endParaRPr>
          </a:p>
          <a:p>
            <a:r>
              <a:rPr lang="sv-SE" dirty="0"/>
              <a:t> </a:t>
            </a:r>
          </a:p>
          <a:p>
            <a:r>
              <a:rPr lang="sv-SE" dirty="0"/>
              <a:t>För fullständiga medicinska råd, se separat checklista för sjuksköterska.</a:t>
            </a:r>
          </a:p>
          <a:p>
            <a:endParaRPr lang="sv-SE" dirty="0"/>
          </a:p>
        </p:txBody>
      </p:sp>
    </p:spTree>
    <p:extLst>
      <p:ext uri="{BB962C8B-B14F-4D97-AF65-F5344CB8AC3E}">
        <p14:creationId xmlns:p14="http://schemas.microsoft.com/office/powerpoint/2010/main" val="196949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 för särskilda boendeformer</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203158"/>
            <a:ext cx="8229600" cy="5654842"/>
          </a:xfrm>
        </p:spPr>
        <p:txBody>
          <a:bodyPr>
            <a:normAutofit fontScale="400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gemensam arbetsplatsträff. Information ska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den enskilde, lämpligtvis vid inflyttningssamtalet, om dennes ansvar att införskaffa en fläkt till sin lägenhet.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som kraftig värme kan ha på äldre personer. Identifiera extra känsliga individer med hjälp av ansvarig sjuksköterska. Förutom hög ålder kan ett flertal olika kroniska sjukdomar, samt viss medicinering göra en individ extra sårbar vid värmebölja och höga temperaturer. Mer detaljerad information om detta finns i de särskilda råden för sjuksköterska.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 det inte går att hålla normal rumstemperatur i hela boendet bör man ordna så att det finns tillgång till minst en lokal på varje enhet eller avdelning där temperaturen är mindre än 25 grader så att extra känsliga personer kan vistas där under de varmaste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Temperaturen kan skilja mycket mellan olika rum. En termometer bör därför finnas uppsatt hos alla boende samt i allmänna utrymmen. Om temperaturen i en boendes lägenhet är över 25 grader bör de uppmanas att vara på en svalare plats tills temperaturen sjunkit.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välfungerande luftkonditionering och åtgärder som minskar värmeinstrålningen såsom ljusa gardiner, persienner och markiser. Kontrollera att fönster går att öppna för vädring under dygnets svala timmar. Se över eventuellt behov av inköp av fläktar till gemensamhetsytor. Tänk på att öppna fönster kan minska effekten av eventuell luftkonditionering.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Ha en beredskap för att vid en värmebölja och höga temperaturer omprioritera insatser och lägga fokus på omvårdnad istället för mindre akuta serviceinsatser till exempel tvätt och städ.</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Vid en extrem och långvarig värmebölja kan det bli aktuellt att kalla in extrapersonal.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så att det finns en ansvarig person för att ta emot larm om värmebölja ­ även under helger och semestertid, och att denna person vet var informationen finns och hur den distribueras till övrig personal.</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för värmebölja.</a:t>
            </a:r>
          </a:p>
          <a:p>
            <a:pPr marL="342900" lvl="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Säkerställ att personalen har gått utbildning via kommunens e-</a:t>
            </a:r>
            <a:r>
              <a:rPr lang="sv-SE" dirty="0" err="1"/>
              <a:t>learningplattform</a:t>
            </a:r>
            <a:endParaRPr lang="sv-SE" dirty="0"/>
          </a:p>
          <a:p>
            <a:endParaRPr lang="sv-SE" dirty="0"/>
          </a:p>
          <a:p>
            <a:r>
              <a:rPr lang="sv-SE" dirty="0"/>
              <a:t>För fullständiga medicinska råd, se separat checklista för sjuksköterska.</a:t>
            </a:r>
          </a:p>
          <a:p>
            <a:endParaRPr lang="sv-SE" dirty="0"/>
          </a:p>
        </p:txBody>
      </p:sp>
    </p:spTree>
    <p:extLst>
      <p:ext uri="{BB962C8B-B14F-4D97-AF65-F5344CB8AC3E}">
        <p14:creationId xmlns:p14="http://schemas.microsoft.com/office/powerpoint/2010/main" val="400607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Målgrupp</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lstStyle/>
          <a:p>
            <a:r>
              <a:rPr lang="sv-SE" dirty="0"/>
              <a:t>Handlingsplanen för värmebölja och höga temperaturer vänder sig till dig som arbetar inom förskola, pedagogisk omsorg, fritidshemhemtjänst, hemsjukvård, särskilda boendeformer och på kontor. Planen tar upp hur hälsoeffekter vid värme­bölja och höga temperaturer hanteras och innehåller checklistor och råd. Du som arbetar med personer inom risk­grupper, tänk på att också du påverkas av värmen. Hur du upplever och klarar av värmen är individuellt.</a:t>
            </a:r>
          </a:p>
          <a:p>
            <a:endParaRPr lang="sv-SE" dirty="0"/>
          </a:p>
        </p:txBody>
      </p:sp>
    </p:spTree>
    <p:extLst>
      <p:ext uri="{BB962C8B-B14F-4D97-AF65-F5344CB8AC3E}">
        <p14:creationId xmlns:p14="http://schemas.microsoft.com/office/powerpoint/2010/main" val="328575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sjuksköterska inom kommunal verksamhet sid 1 av 2</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417638"/>
            <a:ext cx="7904747" cy="5165724"/>
          </a:xfrm>
        </p:spPr>
        <p:txBody>
          <a:bodyPr>
            <a:normAutofit fontScale="55000" lnSpcReduction="20000"/>
          </a:bodyPr>
          <a:lstStyle/>
          <a:p>
            <a:r>
              <a:rPr lang="sv-SE" dirty="0"/>
              <a:t>Utöver de allmänna råden vid värmebölja och höga temperaturer bör du tänka på följande:</a:t>
            </a:r>
          </a:p>
          <a:p>
            <a:r>
              <a:rPr lang="sv-SE" dirty="0"/>
              <a:t> </a:t>
            </a:r>
          </a:p>
          <a:p>
            <a:pPr lvl="0"/>
            <a:r>
              <a:rPr lang="sv-SE" dirty="0"/>
              <a:t>Kronisk sjukdom och medicinering: </a:t>
            </a:r>
          </a:p>
          <a:p>
            <a:pPr marL="342900" lvl="0" indent="-342900">
              <a:buFont typeface="Arial" panose="020B0604020202020204" pitchFamily="34" charset="0"/>
              <a:buChar char="•"/>
            </a:pPr>
            <a:r>
              <a:rPr lang="sv-SE" dirty="0"/>
              <a:t>Vissa sjukdomar och mediciner innebär ökad risk för komplikationer och dödsfall vid värmebölja. Patienter med hjärt­-, kärl-, lung- och njursjukdom löper störst risk, men även personer med diabetes, kraftig övervikt, fysiska handikapp, neurologisk sjukdom, allvarlig psykisk sjukdom och demens har en ökad risk.</a:t>
            </a:r>
          </a:p>
          <a:p>
            <a:pPr marL="342900" lvl="0" indent="-342900">
              <a:buFont typeface="Arial" panose="020B0604020202020204" pitchFamily="34" charset="0"/>
              <a:buChar char="•"/>
            </a:pPr>
            <a:endParaRPr lang="sv-SE" dirty="0"/>
          </a:p>
          <a:p>
            <a:pPr lvl="0"/>
            <a:r>
              <a:rPr lang="sv-SE" dirty="0"/>
              <a:t>De medicingrupper som oftast kan ge problem vid värmebölja är:</a:t>
            </a:r>
          </a:p>
          <a:p>
            <a:pPr marL="342900" indent="-342900">
              <a:buFont typeface="Arial" panose="020B0604020202020204" pitchFamily="34" charset="0"/>
              <a:buChar char="•"/>
            </a:pPr>
            <a:r>
              <a:rPr lang="sv-SE" dirty="0" err="1"/>
              <a:t>Diuretika</a:t>
            </a:r>
            <a:r>
              <a:rPr lang="sv-SE" dirty="0"/>
              <a:t> som kan ge elektrolytrubbning och minskad vätskevolym. Även ACE-­hämmare kan ge </a:t>
            </a:r>
            <a:r>
              <a:rPr lang="sv-SE" dirty="0" err="1"/>
              <a:t>dehydrering</a:t>
            </a:r>
            <a:r>
              <a:rPr lang="sv-SE" dirty="0"/>
              <a:t> men </a:t>
            </a:r>
            <a:r>
              <a:rPr lang="sv-SE" dirty="0" err="1"/>
              <a:t>loop­diuretica</a:t>
            </a:r>
            <a:r>
              <a:rPr lang="sv-SE" dirty="0"/>
              <a:t> verkar vara mest problematiska i detta avseende.</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err="1"/>
              <a:t>Antikolinergika</a:t>
            </a:r>
            <a:r>
              <a:rPr lang="sv-SE" dirty="0"/>
              <a:t> som ger torra slemhinnor och minskad svettning.</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Psykofarmaka (</a:t>
            </a:r>
            <a:r>
              <a:rPr lang="sv-SE" dirty="0" err="1"/>
              <a:t>ffa</a:t>
            </a:r>
            <a:r>
              <a:rPr lang="sv-SE" dirty="0"/>
              <a:t> </a:t>
            </a:r>
            <a:r>
              <a:rPr lang="sv-SE" dirty="0" err="1"/>
              <a:t>neuroleptika</a:t>
            </a:r>
            <a:r>
              <a:rPr lang="sv-SE" dirty="0"/>
              <a:t>) som genom att störa kroppens temperaturreglering kan minska svett­produktionen men även medel mot depression kan ge ökad risk för komplikationer. Detta kan dels bero på en </a:t>
            </a:r>
            <a:r>
              <a:rPr lang="sv-SE" dirty="0" err="1"/>
              <a:t>antikolinerg</a:t>
            </a:r>
            <a:r>
              <a:rPr lang="sv-SE" dirty="0"/>
              <a:t> effekt men även SSRI-­preparat i kombination med </a:t>
            </a:r>
            <a:r>
              <a:rPr lang="sv-SE" dirty="0" err="1"/>
              <a:t>diuretika</a:t>
            </a:r>
            <a:r>
              <a:rPr lang="sv-SE" dirty="0"/>
              <a:t> (</a:t>
            </a:r>
            <a:r>
              <a:rPr lang="sv-SE" dirty="0" err="1"/>
              <a:t>tiazid</a:t>
            </a:r>
            <a:r>
              <a:rPr lang="sv-SE" dirty="0"/>
              <a:t> eller </a:t>
            </a:r>
            <a:r>
              <a:rPr lang="sv-SE" dirty="0" err="1"/>
              <a:t>furosemid</a:t>
            </a:r>
            <a:r>
              <a:rPr lang="sv-SE" dirty="0"/>
              <a:t>) ökar risk för elektrolytstörning  (</a:t>
            </a:r>
            <a:r>
              <a:rPr lang="sv-SE" dirty="0" err="1"/>
              <a:t>hyponatremi</a:t>
            </a:r>
            <a:r>
              <a:rPr lang="sv-SE" dirty="0"/>
              <a:t>).</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err="1"/>
              <a:t>Antihypertensiva</a:t>
            </a:r>
            <a:r>
              <a:rPr lang="sv-SE" dirty="0"/>
              <a:t> (bland annat betablockerare) kan liksom </a:t>
            </a:r>
            <a:r>
              <a:rPr lang="sv-SE" dirty="0" err="1"/>
              <a:t>diuretika</a:t>
            </a:r>
            <a:r>
              <a:rPr lang="sv-SE" dirty="0"/>
              <a:t> i samband med värmebölja bidra till en otillräcklig hjärtminutvolym. Dessutom ger </a:t>
            </a:r>
            <a:r>
              <a:rPr lang="sv-SE" dirty="0" err="1"/>
              <a:t>antihypertensiva</a:t>
            </a:r>
            <a:r>
              <a:rPr lang="sv-SE" dirty="0"/>
              <a:t> och antianginapreparat ett minskat artärtryck vilket kan orsaka bristfällig värmereglering via försämrad svettkörtelfunktion.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Litium, </a:t>
            </a:r>
            <a:r>
              <a:rPr lang="sv-SE" dirty="0" err="1"/>
              <a:t>digoxin</a:t>
            </a:r>
            <a:r>
              <a:rPr lang="sv-SE" dirty="0"/>
              <a:t>, antiepileptika och preparat mot Parkinsons sjukdom har en smal terapeutisk bredd och uttorkning kan därför ge allvarliga biverkningar.</a:t>
            </a:r>
          </a:p>
        </p:txBody>
      </p:sp>
    </p:spTree>
    <p:extLst>
      <p:ext uri="{BB962C8B-B14F-4D97-AF65-F5344CB8AC3E}">
        <p14:creationId xmlns:p14="http://schemas.microsoft.com/office/powerpoint/2010/main" val="34124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sjuksköterska inom kommunal verksamhet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a:bodyPr>
          <a:lstStyle/>
          <a:p>
            <a:pPr lvl="0"/>
            <a:r>
              <a:rPr lang="sv-SE" sz="1300" dirty="0"/>
              <a:t>Personer med hjärtsvikt och/eller </a:t>
            </a:r>
            <a:r>
              <a:rPr lang="sv-SE" sz="1300" dirty="0" err="1"/>
              <a:t>diuretikabehandling</a:t>
            </a:r>
            <a:r>
              <a:rPr lang="sv-SE" sz="1300" dirty="0"/>
              <a:t> kan behöva följas med vätskelista och tätare vägning än vanligt samt eventuellt kontroll av elektrolyter. Både uttorkning, övervätskning och elektrolytrubbning kan ge allvarlig försämring. Psykiska och fysiska funktionshinder kan medföra att man har svårare att uppfatta eller adekvat hantera kroppens varningssignaler vid värme och kan då behöva praktisk hjälp för att vidta åtgärder.</a:t>
            </a:r>
          </a:p>
          <a:p>
            <a:pPr marL="342900" lvl="0" indent="-342900">
              <a:buFont typeface="Arial" panose="020B0604020202020204" pitchFamily="34" charset="0"/>
              <a:buChar char="•"/>
            </a:pPr>
            <a:endParaRPr lang="sv-SE" sz="1300" dirty="0"/>
          </a:p>
          <a:p>
            <a:pPr lvl="0"/>
            <a:r>
              <a:rPr lang="sv-SE" sz="1300" dirty="0"/>
              <a:t>Vid planerade vårdkontakter inför sommaren kan det finnas skäl att ge extra information till vårdtagare som tillhör någon av riskgrupperna. De bör under en eventuell värmebölja vara speciellt observanta på försämring av sin grundsjukdom och tecken på allvarlig värmereaktion.</a:t>
            </a:r>
          </a:p>
          <a:p>
            <a:pPr marL="342900" lvl="0" indent="-342900">
              <a:buFont typeface="Arial" panose="020B0604020202020204" pitchFamily="34" charset="0"/>
              <a:buChar char="•"/>
            </a:pPr>
            <a:endParaRPr lang="sv-SE" sz="1300" dirty="0"/>
          </a:p>
          <a:p>
            <a:pPr lvl="0"/>
            <a:r>
              <a:rPr lang="sv-SE" sz="1300" dirty="0"/>
              <a:t>Oavsett om du är ansvarig för särskilt eller ordinärt boende kan det vara klokt att gå igenom listan över vårdtagare och ta ställning till vilka personer som kan behöva individuella råd eller extra insatser i samband med värmebölja. Detta underlättar för den personal som arbetar under semesterperioden.</a:t>
            </a:r>
          </a:p>
          <a:p>
            <a:endParaRPr lang="sv-SE" dirty="0"/>
          </a:p>
        </p:txBody>
      </p:sp>
    </p:spTree>
    <p:extLst>
      <p:ext uri="{BB962C8B-B14F-4D97-AF65-F5344CB8AC3E}">
        <p14:creationId xmlns:p14="http://schemas.microsoft.com/office/powerpoint/2010/main" val="409852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Checklista för chefer inom förskola, pedagogisk omsorg och fritidshem</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857161"/>
          </a:xfrm>
        </p:spPr>
        <p:txBody>
          <a:bodyPr>
            <a:normAutofit fontScale="55000" lnSpcReduction="20000"/>
          </a:bodyPr>
          <a:lstStyle/>
          <a:p>
            <a:r>
              <a:rPr lang="sv-SE" dirty="0"/>
              <a:t>Utöver de allmänna råden vid värmebölja och höga temperaturer bör du tänka på följande:</a:t>
            </a:r>
          </a:p>
          <a:p>
            <a:r>
              <a:rPr lang="sv-SE" dirty="0"/>
              <a:t> </a:t>
            </a:r>
          </a:p>
          <a:p>
            <a:pPr marL="342900" lvl="0" indent="-342900">
              <a:buFont typeface="Arial" panose="020B0604020202020204" pitchFamily="34" charset="0"/>
              <a:buChar char="•"/>
            </a:pPr>
            <a:r>
              <a:rPr lang="sv-SE" dirty="0"/>
              <a:t>Informera alla medarbetare om risker med värmebölja och höga temperaturer på en gemensam arbetsplatsträff. Informationen skall finnas tillgänglig i pappersform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Identifiera speciella riskgrupper i verksamheten såsom barn med speciella sjukdomar och/eller funktionsned­sättningar.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Om det inte går att hålla normal rumstemperatur på enheten bör man ordna så att det finns minst ett rum per enhet där temperaturen är lägre än 25 grader så att extra känsliga personer kan vistas där under de varmaste timmarna.</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Termometrar bör finnas i alla utrymmen.</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luftkonditionering där det finns och vidta åtgärder som minskar värmestrålning med markiser och persienner. Se över eventuellt behov av inköp av fläktar.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Förebygg smittorisk genom noggrann handhygien, städning samt mathållning.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Undvik allt för varm mat och varma drycker samt allt för kall dryck vilket kan ge kramp.</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Uppmana till lätta och svala kläder samt huvudbonad vid utomhusvistelse.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Kontinuerlig information till vårdnadshavare.</a:t>
            </a:r>
          </a:p>
          <a:p>
            <a:endParaRPr lang="sv-SE" dirty="0"/>
          </a:p>
        </p:txBody>
      </p:sp>
    </p:spTree>
    <p:extLst>
      <p:ext uri="{BB962C8B-B14F-4D97-AF65-F5344CB8AC3E}">
        <p14:creationId xmlns:p14="http://schemas.microsoft.com/office/powerpoint/2010/main" val="373913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a:xfrm>
            <a:off x="457200" y="600111"/>
            <a:ext cx="8229600" cy="1143000"/>
          </a:xfrm>
        </p:spPr>
        <p:txBody>
          <a:bodyPr>
            <a:normAutofit fontScale="90000"/>
          </a:bodyPr>
          <a:lstStyle/>
          <a:p>
            <a:r>
              <a:rPr lang="sv-SE" dirty="0"/>
              <a:t>Checklista för chefer inom öppna verksamheter exempelvis familjecentrum, mötesplatser för äldre eller dylikt</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2434201"/>
            <a:ext cx="8229600" cy="4081807"/>
          </a:xfrm>
        </p:spPr>
        <p:txBody>
          <a:bodyPr>
            <a:normAutofit fontScale="62500" lnSpcReduction="20000"/>
          </a:bodyPr>
          <a:lstStyle/>
          <a:p>
            <a:r>
              <a:rPr lang="sv-SE" dirty="0"/>
              <a:t>Utöver de allmänna råden vid värmebölja och höga temperaturer bör du tänka på följande:</a:t>
            </a:r>
          </a:p>
          <a:p>
            <a:pPr marL="342900" lvl="0" indent="-342900">
              <a:buFont typeface="Arial" panose="020B0604020202020204" pitchFamily="34" charset="0"/>
              <a:buChar char="•"/>
            </a:pPr>
            <a:r>
              <a:rPr lang="sv-SE" dirty="0"/>
              <a:t>Informera alla medarbetare om risker med värmebölja och höga temperaturer på gemensam arbetsplatsträff eller motsvarande. Information ska finnas tillgänglig i pappersformat och elektroniskt.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Se till att det finns möjlighet att minska värmen genom välfungerande luftkonditionering och åtgärder som minskar värmeinstrålningen så som ljusa gardiner, persienner och markiser. Kontrollera att fönster går att öppna för vädring under dygnets svala timmar, givetvis utifrån ett säkerhetshänseende. Se över eventuellt behov av inköp av fläktar. Tänk på att öppna fönster kan minska effekten av eventuell luftkonditionering.</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Poängtera den negativa effekt som kraftig värme kan ha på riskpersoner.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Informera besökarna om vilka åtgärder som kan och bör vidtas.</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Lämna ut folder om värmebölja.</a:t>
            </a:r>
          </a:p>
          <a:p>
            <a:endParaRPr lang="sv-SE" dirty="0"/>
          </a:p>
        </p:txBody>
      </p:sp>
    </p:spTree>
    <p:extLst>
      <p:ext uri="{BB962C8B-B14F-4D97-AF65-F5344CB8AC3E}">
        <p14:creationId xmlns:p14="http://schemas.microsoft.com/office/powerpoint/2010/main" val="86292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a:xfrm>
            <a:off x="457200" y="274638"/>
            <a:ext cx="8229600" cy="1143000"/>
          </a:xfrm>
        </p:spPr>
        <p:txBody>
          <a:bodyPr>
            <a:normAutofit fontScale="90000"/>
          </a:bodyPr>
          <a:lstStyle/>
          <a:p>
            <a:r>
              <a:rPr lang="sv-SE" dirty="0"/>
              <a:t>Checklista för hantering av riskgrupper som inte har insatser från kommunen</a:t>
            </a:r>
            <a:br>
              <a:rPr lang="sv-SE" dirty="0"/>
            </a:br>
            <a:endParaRPr lang="sv-SE" dirty="0"/>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0"/>
            <a:ext cx="8229600" cy="4525963"/>
          </a:xfrm>
        </p:spPr>
        <p:txBody>
          <a:bodyPr>
            <a:normAutofit fontScale="55000" lnSpcReduction="20000"/>
          </a:bodyPr>
          <a:lstStyle/>
          <a:p>
            <a:pPr lvl="0"/>
            <a:r>
              <a:rPr lang="sv-SE" dirty="0"/>
              <a:t>Identifiera och analysera. Hur stora är riskgrupperna? Vart finns dessa individer? Genomför en strukturerad riskbedömning. Beakta att personer kan befinna sig på andra platser än sitt ordinarie boende. Det kan även finnas personer från andra kommuner som är på vistelse i kommunen. </a:t>
            </a:r>
          </a:p>
          <a:p>
            <a:pPr lvl="0"/>
            <a:endParaRPr lang="sv-SE" dirty="0"/>
          </a:p>
          <a:p>
            <a:pPr lvl="0"/>
            <a:r>
              <a:rPr lang="sv-SE" dirty="0"/>
              <a:t>Omfördela interna resurser för att förstärka hemtjänsten. Överväg att sänka servicenivåer för att friställa resurser exempelvis timanställda, ungdomar med feriepraktik och parkeringsvakter. Se över resurser i samtliga förvaltningar.</a:t>
            </a:r>
          </a:p>
          <a:p>
            <a:pPr lvl="0"/>
            <a:endParaRPr lang="sv-SE" dirty="0"/>
          </a:p>
          <a:p>
            <a:pPr lvl="0"/>
            <a:r>
              <a:rPr lang="sv-SE" dirty="0"/>
              <a:t>Säkerhet och trygghet. Utrusta de resurser som vi anlitar med ID-kort. På kortet ska det stå ett nummer. Genom att ringa 0121-18100 kan man få kontrollerat om personen jobbar för Söderköpings kommun. Att tänka på är att många personer inte öppnar för främmande individer och då kan det vara bra att lämna information i brevlådan.</a:t>
            </a:r>
          </a:p>
          <a:p>
            <a:pPr lvl="0"/>
            <a:endParaRPr lang="sv-SE" dirty="0"/>
          </a:p>
          <a:p>
            <a:pPr lvl="0"/>
            <a:r>
              <a:rPr lang="sv-SE" dirty="0"/>
              <a:t>Informera. Huvudbudskapet är se om och hjälpa varandra.</a:t>
            </a:r>
          </a:p>
          <a:p>
            <a:pPr lvl="0"/>
            <a:endParaRPr lang="sv-SE" dirty="0"/>
          </a:p>
          <a:p>
            <a:pPr lvl="0"/>
            <a:r>
              <a:rPr lang="sv-SE" dirty="0"/>
              <a:t>Hänvisa personer som är oroliga för andra individer att ringa 0121-18100.</a:t>
            </a:r>
          </a:p>
          <a:p>
            <a:pPr lvl="0"/>
            <a:endParaRPr lang="sv-SE" dirty="0"/>
          </a:p>
          <a:p>
            <a:pPr lvl="0"/>
            <a:r>
              <a:rPr lang="sv-SE" dirty="0"/>
              <a:t>Hänvisa personer som vill hjälpa till eller låna ut fläktar och portabla kylaggregat att ringa 0121-18100.</a:t>
            </a:r>
          </a:p>
          <a:p>
            <a:pPr lvl="0"/>
            <a:endParaRPr lang="sv-SE" dirty="0"/>
          </a:p>
          <a:p>
            <a:pPr lvl="0"/>
            <a:r>
              <a:rPr lang="sv-SE" dirty="0"/>
              <a:t>Utse en frivillighetssamordnare och resurskoordinator.</a:t>
            </a:r>
          </a:p>
          <a:p>
            <a:endParaRPr lang="sv-SE" dirty="0"/>
          </a:p>
        </p:txBody>
      </p:sp>
    </p:spTree>
    <p:extLst>
      <p:ext uri="{BB962C8B-B14F-4D97-AF65-F5344CB8AC3E}">
        <p14:creationId xmlns:p14="http://schemas.microsoft.com/office/powerpoint/2010/main" val="362781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12879" y="6427177"/>
            <a:ext cx="3710354" cy="430887"/>
          </a:xfrm>
          <a:prstGeom prst="rect">
            <a:avLst/>
          </a:prstGeom>
          <a:noFill/>
        </p:spPr>
        <p:txBody>
          <a:bodyPr wrap="square" rtlCol="0">
            <a:spAutoFit/>
          </a:bodyPr>
          <a:lstStyle/>
          <a:p>
            <a:pPr algn="ctr"/>
            <a:r>
              <a:rPr lang="sv-SE" sz="1050" dirty="0"/>
              <a:t>Söderköpings kommun</a:t>
            </a:r>
          </a:p>
          <a:p>
            <a:pPr algn="ctr"/>
            <a:r>
              <a:rPr lang="sv-SE" sz="1050" dirty="0"/>
              <a:t>614</a:t>
            </a:r>
            <a:r>
              <a:rPr lang="sv-SE" sz="1050" baseline="0" dirty="0"/>
              <a:t> 80 Söderköping</a:t>
            </a:r>
            <a:endParaRPr lang="sv-SE" sz="1050" dirty="0"/>
          </a:p>
        </p:txBody>
      </p:sp>
    </p:spTree>
    <p:extLst>
      <p:ext uri="{BB962C8B-B14F-4D97-AF65-F5344CB8AC3E}">
        <p14:creationId xmlns:p14="http://schemas.microsoft.com/office/powerpoint/2010/main" val="95203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Larmkedja för varning</a:t>
            </a:r>
          </a:p>
        </p:txBody>
      </p:sp>
      <p:pic>
        <p:nvPicPr>
          <p:cNvPr id="7" name="Platshållare för innehåll 6">
            <a:extLst>
              <a:ext uri="{FF2B5EF4-FFF2-40B4-BE49-F238E27FC236}">
                <a16:creationId xmlns:a16="http://schemas.microsoft.com/office/drawing/2014/main" id="{4AB7C586-EB18-49C0-BE4F-B37DCADF2F3F}"/>
              </a:ext>
            </a:extLst>
          </p:cNvPr>
          <p:cNvPicPr>
            <a:picLocks noGrp="1" noChangeAspect="1"/>
          </p:cNvPicPr>
          <p:nvPr>
            <p:ph idx="1"/>
          </p:nvPr>
        </p:nvPicPr>
        <p:blipFill>
          <a:blip r:embed="rId3"/>
          <a:stretch>
            <a:fillRect/>
          </a:stretch>
        </p:blipFill>
        <p:spPr>
          <a:xfrm>
            <a:off x="688933" y="1136270"/>
            <a:ext cx="7105508" cy="4989893"/>
          </a:xfrm>
          <a:prstGeom prst="rect">
            <a:avLst/>
          </a:prstGeom>
        </p:spPr>
      </p:pic>
    </p:spTree>
    <p:extLst>
      <p:ext uri="{BB962C8B-B14F-4D97-AF65-F5344CB8AC3E}">
        <p14:creationId xmlns:p14="http://schemas.microsoft.com/office/powerpoint/2010/main" val="54157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Hälsoeffekter av värmebölja och höga temperaturer sid 1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96825"/>
            <a:ext cx="8229600" cy="4741682"/>
          </a:xfrm>
        </p:spPr>
        <p:txBody>
          <a:bodyPr>
            <a:normAutofit fontScale="77500" lnSpcReduction="20000"/>
          </a:bodyPr>
          <a:lstStyle/>
          <a:p>
            <a:r>
              <a:rPr lang="sv-SE" dirty="0"/>
              <a:t>Det är välkänt att värmeböljor och höga temperaturer kan leda till hälsoproblem och ökat antal dödsfall, speciellt hos den äldre befolkningen. Den dagliga </a:t>
            </a:r>
            <a:r>
              <a:rPr lang="sv-SE" b="1" dirty="0"/>
              <a:t>dödligheten ökar med cirka tio procent om temperaturen når 26 grader eller mer tre dygn i rad och den ökar med ytterligare tio procent om temperaturen når 30 grader eller mer tre dygn i rad.</a:t>
            </a:r>
          </a:p>
          <a:p>
            <a:r>
              <a:rPr lang="sv-SE" dirty="0"/>
              <a:t> </a:t>
            </a:r>
          </a:p>
          <a:p>
            <a:r>
              <a:rPr lang="sv-SE" dirty="0"/>
              <a:t>Med ett förändrat klimat får vi räkna med både en stigande medeltemperatur och att extrema väderförhållanden som värmeböljor och höga temperaturer blir vanligare. Då vi i Sverige inte är så vana vid höga temperaturer ses negativa hälsoeffekter redan vid lägre temperaturnivåer än till exempel i tropiska länder.</a:t>
            </a:r>
          </a:p>
          <a:p>
            <a:r>
              <a:rPr lang="sv-SE" dirty="0"/>
              <a:t> </a:t>
            </a:r>
          </a:p>
          <a:p>
            <a:r>
              <a:rPr lang="sv-SE" dirty="0"/>
              <a:t>Extrem värme är farligt för alla men äldre och </a:t>
            </a:r>
            <a:r>
              <a:rPr lang="sv-SE" b="1" dirty="0"/>
              <a:t>kroniskt sjuka personer utgör speciellt sårbara grupper. Äldre personer är känsligare än yngre, eftersom de har en sämre temperaturreglering och nedsatt förmåga att känna törst</a:t>
            </a:r>
            <a:r>
              <a:rPr lang="sv-SE" dirty="0"/>
              <a:t>. Dessutom har de oftare kroniska sjukdomar.</a:t>
            </a:r>
          </a:p>
          <a:p>
            <a:r>
              <a:rPr lang="sv-SE" dirty="0"/>
              <a:t> </a:t>
            </a:r>
          </a:p>
          <a:p>
            <a:endParaRPr lang="sv-SE" dirty="0"/>
          </a:p>
        </p:txBody>
      </p:sp>
    </p:spTree>
    <p:extLst>
      <p:ext uri="{BB962C8B-B14F-4D97-AF65-F5344CB8AC3E}">
        <p14:creationId xmlns:p14="http://schemas.microsoft.com/office/powerpoint/2010/main" val="198120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Hälsoeffekter av värmebölja och höga temperaturer sid 2 av 2</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96825"/>
            <a:ext cx="8229600" cy="4741682"/>
          </a:xfrm>
        </p:spPr>
        <p:txBody>
          <a:bodyPr>
            <a:normAutofit fontScale="85000" lnSpcReduction="10000"/>
          </a:bodyPr>
          <a:lstStyle/>
          <a:p>
            <a:r>
              <a:rPr lang="sv-SE" dirty="0"/>
              <a:t>Värmen i sig medför att de ytliga blodkärlen vidgas och svettningen ökar. Om man inte hinner få i sig tillräckligt med vätska för att kompensera den ökade avdunstningen blir blodet mer koncentrerat och risken för blodpropp i hjärta och hjärna ökar. Om hjärtat inte klarar de ökade kraven på pumpförmåga kan det resultera i allvarlig hjärtsvikt. Värmerelaterade dödsfall hos äldre beror oftast på cirkulationsrubbningar.</a:t>
            </a:r>
          </a:p>
          <a:p>
            <a:r>
              <a:rPr lang="sv-SE" dirty="0"/>
              <a:t> </a:t>
            </a:r>
          </a:p>
          <a:p>
            <a:r>
              <a:rPr lang="sv-SE" dirty="0"/>
              <a:t>Förekomst av kroniska sjukdomar som demens, fysiska handikapp, hjärt­- och kärlsjukdom, njursjukdom, astma/KOL, men även diabetes, övervikt och allvarlig psykisk sjukdom, kan ytterligare öka risken för hälsoproblem vid värmebölja och höga temperaturer. Vissa mediciner som är vanliga bland äldre kan ge allvarligare biverkningar vid höga temperaturer. Under en värmebölja kan, förutom den höga temperaturen, även ökad luftfuktighet och luft­föroreningar bidra till de negativa hälsoeffekterna.</a:t>
            </a:r>
          </a:p>
          <a:p>
            <a:endParaRPr lang="sv-SE" dirty="0"/>
          </a:p>
        </p:txBody>
      </p:sp>
    </p:spTree>
    <p:extLst>
      <p:ext uri="{BB962C8B-B14F-4D97-AF65-F5344CB8AC3E}">
        <p14:creationId xmlns:p14="http://schemas.microsoft.com/office/powerpoint/2010/main" val="21131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Riskgrupper</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199" y="1424708"/>
            <a:ext cx="8413423" cy="4525963"/>
          </a:xfrm>
        </p:spPr>
        <p:txBody>
          <a:bodyPr>
            <a:normAutofit fontScale="92500" lnSpcReduction="20000"/>
          </a:bodyPr>
          <a:lstStyle/>
          <a:p>
            <a:pPr marL="342900" indent="-342900">
              <a:buFont typeface="Arial" panose="020B0604020202020204" pitchFamily="34" charset="0"/>
              <a:buChar char="•"/>
            </a:pPr>
            <a:r>
              <a:rPr lang="sv-SE" dirty="0"/>
              <a:t>Äldre (sämre temperaturreglering och nedsatt förmåga att känna törst)</a:t>
            </a:r>
          </a:p>
          <a:p>
            <a:pPr marL="342900" indent="-342900">
              <a:buFont typeface="Arial" panose="020B0604020202020204" pitchFamily="34" charset="0"/>
              <a:buChar char="•"/>
            </a:pPr>
            <a:r>
              <a:rPr lang="sv-SE" dirty="0"/>
              <a:t>Kroniskt sjuka (ex hjärt-kärlsjukdomar, lungsjukdomar, diabetes eller njursjukdom).</a:t>
            </a:r>
          </a:p>
          <a:p>
            <a:pPr marL="342900" indent="-342900">
              <a:buFont typeface="Arial" panose="020B0604020202020204" pitchFamily="34" charset="0"/>
              <a:buChar char="•"/>
            </a:pPr>
            <a:r>
              <a:rPr lang="sv-SE" dirty="0"/>
              <a:t>Personer med psykisk funktionsnedsättning kan ha svårare att uppfatta risker och kroppens varningssignaler och som också rent praktiskt kan ha svårt att få i sig dryck eller flytta sig till en svalare plats.</a:t>
            </a:r>
          </a:p>
          <a:p>
            <a:pPr marL="342900" indent="-342900">
              <a:buFont typeface="Arial" panose="020B0604020202020204" pitchFamily="34" charset="0"/>
              <a:buChar char="•"/>
            </a:pPr>
            <a:r>
              <a:rPr lang="sv-SE" dirty="0"/>
              <a:t>Små barn och gravida.</a:t>
            </a:r>
          </a:p>
          <a:p>
            <a:pPr marL="342900" indent="-342900">
              <a:buFont typeface="Arial" panose="020B0604020202020204" pitchFamily="34" charset="0"/>
              <a:buChar char="•"/>
            </a:pPr>
            <a:r>
              <a:rPr lang="sv-SE" dirty="0"/>
              <a:t>Personer som tar vissa mediciner som påverkar kroppens förmåga att anpassa kroppsvärme och vätskebalans, till exempel vätskedrivande eller antidepressiva läkemedel och </a:t>
            </a:r>
            <a:r>
              <a:rPr lang="sv-SE" dirty="0" err="1"/>
              <a:t>neuroleptika</a:t>
            </a:r>
            <a:r>
              <a:rPr lang="sv-SE" dirty="0"/>
              <a:t>.</a:t>
            </a:r>
          </a:p>
          <a:p>
            <a:pPr marL="342900" indent="-342900">
              <a:buFont typeface="Arial" panose="020B0604020202020204" pitchFamily="34" charset="0"/>
              <a:buChar char="•"/>
            </a:pPr>
            <a:r>
              <a:rPr lang="sv-SE" dirty="0"/>
              <a:t>Vissa läkemedel kan göra en person mer känslig för höga temperaturer.</a:t>
            </a:r>
          </a:p>
          <a:p>
            <a:endParaRPr lang="sv-SE" dirty="0"/>
          </a:p>
        </p:txBody>
      </p:sp>
    </p:spTree>
    <p:extLst>
      <p:ext uri="{BB962C8B-B14F-4D97-AF65-F5344CB8AC3E}">
        <p14:creationId xmlns:p14="http://schemas.microsoft.com/office/powerpoint/2010/main" val="416574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a:bodyPr>
          <a:lstStyle/>
          <a:p>
            <a:r>
              <a:rPr lang="sv-SE" dirty="0"/>
              <a:t>Reaktioner och symptom på värme</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a:xfrm>
            <a:off x="457200" y="1600201"/>
            <a:ext cx="8229600" cy="4498942"/>
          </a:xfrm>
        </p:spPr>
        <p:txBody>
          <a:bodyPr>
            <a:normAutofit fontScale="55000" lnSpcReduction="20000"/>
          </a:bodyPr>
          <a:lstStyle/>
          <a:p>
            <a:r>
              <a:rPr lang="sv-SE" dirty="0"/>
              <a:t>Huvuddelen av ökad sjuklighet och dödlighet under värmebölja och höga temperaturer beror på hjärt­-, kärl- och lungsjukdom, samt medicineffekter. Dock bör man känna till att det finns ett antal specifikt värmerelaterade symptom och sjukdomstillstånd vilka även kan drabba yngre och friska individer:</a:t>
            </a:r>
          </a:p>
          <a:p>
            <a:r>
              <a:rPr lang="sv-SE" dirty="0"/>
              <a:t> </a:t>
            </a:r>
          </a:p>
          <a:p>
            <a:pPr marL="342900" lvl="0" indent="-342900">
              <a:buFont typeface="Arial" panose="020B0604020202020204" pitchFamily="34" charset="0"/>
              <a:buChar char="•"/>
            </a:pPr>
            <a:r>
              <a:rPr lang="sv-SE" dirty="0"/>
              <a:t>Kramper på grund av uttorkning (</a:t>
            </a:r>
            <a:r>
              <a:rPr lang="sv-SE" dirty="0" err="1"/>
              <a:t>dehydrering</a:t>
            </a:r>
            <a:r>
              <a:rPr lang="sv-SE" dirty="0"/>
              <a:t>) och rubbning i saltbalans (elektrolytförlust). Ses framförallt vid intensiv sportutövning i värme.</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Utslag, små kliande röda knottror. Detta är ofarligt och går över spontant.</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Svullnad (ödem) – yttrar sig vanligen som svullna anklar.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Yrsel och svimning på grund av uttorkning och vidgning av ytliga blodkärl (ofta vid samtidig hjärt-, kärlsjukdom och medicinering). </a:t>
            </a:r>
          </a:p>
          <a:p>
            <a:pPr lvl="0"/>
            <a:endParaRPr lang="sv-SE" dirty="0"/>
          </a:p>
          <a:p>
            <a:pPr marL="342900" lvl="0" indent="-342900">
              <a:buFont typeface="Arial" panose="020B0604020202020204" pitchFamily="34" charset="0"/>
              <a:buChar char="•"/>
            </a:pPr>
            <a:r>
              <a:rPr lang="sv-SE" dirty="0"/>
              <a:t>Utmattning: illamående, kräkningar och cirkulationskollaps. Kan uppträda vid kroppstemperatur på 37-­40 grader. Detta beror på vatten­ eller saltbrist och kräver snabb insats med nedkylning och uppvätskning i enlighet med lokala vårdrutiner.</a:t>
            </a:r>
          </a:p>
          <a:p>
            <a:pPr marL="342900" lvl="0" indent="-342900">
              <a:buFont typeface="Arial" panose="020B0604020202020204" pitchFamily="34" charset="0"/>
              <a:buChar char="•"/>
            </a:pPr>
            <a:endParaRPr lang="sv-SE" dirty="0"/>
          </a:p>
          <a:p>
            <a:pPr marL="342900" lvl="0" indent="-342900">
              <a:buFont typeface="Arial" panose="020B0604020202020204" pitchFamily="34" charset="0"/>
              <a:buChar char="•"/>
            </a:pPr>
            <a:r>
              <a:rPr lang="sv-SE" dirty="0"/>
              <a:t>Värmeslag kan uppstå vid obehandlad värmeutmattning och är ett </a:t>
            </a:r>
            <a:r>
              <a:rPr lang="sv-SE" dirty="0" err="1"/>
              <a:t>urakut</a:t>
            </a:r>
            <a:r>
              <a:rPr lang="sv-SE" dirty="0"/>
              <a:t> tillstånd med förvirring, kramper, eventuell medvetandeförlust, het och torr hud och en kroppstemperatur som överstiger 40,6 grader, vilket obehandlat kan ge organsvikt, hjärnskada och leda till döden.</a:t>
            </a:r>
          </a:p>
          <a:p>
            <a:endParaRPr lang="sv-SE" dirty="0"/>
          </a:p>
        </p:txBody>
      </p:sp>
    </p:spTree>
    <p:extLst>
      <p:ext uri="{BB962C8B-B14F-4D97-AF65-F5344CB8AC3E}">
        <p14:creationId xmlns:p14="http://schemas.microsoft.com/office/powerpoint/2010/main" val="239659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normAutofit fontScale="90000"/>
          </a:bodyPr>
          <a:lstStyle/>
          <a:p>
            <a:r>
              <a:rPr lang="sv-SE" dirty="0"/>
              <a:t>Allmänna råd vid värmebölja och höga temperaturer</a:t>
            </a:r>
          </a:p>
        </p:txBody>
      </p:sp>
      <p:pic>
        <p:nvPicPr>
          <p:cNvPr id="4" name="Platshållare för innehåll 3">
            <a:extLst>
              <a:ext uri="{FF2B5EF4-FFF2-40B4-BE49-F238E27FC236}">
                <a16:creationId xmlns:a16="http://schemas.microsoft.com/office/drawing/2014/main" id="{37FC5F44-776D-444F-9EFC-71EF42FC54EA}"/>
              </a:ext>
            </a:extLst>
          </p:cNvPr>
          <p:cNvPicPr>
            <a:picLocks noGrp="1" noChangeAspect="1"/>
          </p:cNvPicPr>
          <p:nvPr>
            <p:ph idx="1"/>
          </p:nvPr>
        </p:nvPicPr>
        <p:blipFill>
          <a:blip r:embed="rId3"/>
          <a:stretch>
            <a:fillRect/>
          </a:stretch>
        </p:blipFill>
        <p:spPr>
          <a:xfrm>
            <a:off x="584461" y="1366456"/>
            <a:ext cx="6004875" cy="5216906"/>
          </a:xfrm>
          <a:prstGeom prst="rect">
            <a:avLst/>
          </a:prstGeom>
        </p:spPr>
      </p:pic>
    </p:spTree>
    <p:extLst>
      <p:ext uri="{BB962C8B-B14F-4D97-AF65-F5344CB8AC3E}">
        <p14:creationId xmlns:p14="http://schemas.microsoft.com/office/powerpoint/2010/main" val="374768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3BE8B1-083F-4E05-B17A-B0935E824B5E}"/>
              </a:ext>
            </a:extLst>
          </p:cNvPr>
          <p:cNvSpPr>
            <a:spLocks noGrp="1"/>
          </p:cNvSpPr>
          <p:nvPr>
            <p:ph type="title"/>
          </p:nvPr>
        </p:nvSpPr>
        <p:spPr/>
        <p:txBody>
          <a:bodyPr/>
          <a:lstStyle/>
          <a:p>
            <a:r>
              <a:rPr lang="sv-SE" dirty="0"/>
              <a:t>Specifika insatser</a:t>
            </a:r>
          </a:p>
        </p:txBody>
      </p:sp>
      <p:sp>
        <p:nvSpPr>
          <p:cNvPr id="3" name="Platshållare för innehåll 2">
            <a:extLst>
              <a:ext uri="{FF2B5EF4-FFF2-40B4-BE49-F238E27FC236}">
                <a16:creationId xmlns:a16="http://schemas.microsoft.com/office/drawing/2014/main" id="{66C00100-304A-4F30-8AEC-2B6CCEDB0C01}"/>
              </a:ext>
            </a:extLst>
          </p:cNvPr>
          <p:cNvSpPr>
            <a:spLocks noGrp="1"/>
          </p:cNvSpPr>
          <p:nvPr>
            <p:ph idx="1"/>
          </p:nvPr>
        </p:nvSpPr>
        <p:spPr/>
        <p:txBody>
          <a:bodyPr>
            <a:normAutofit fontScale="85000" lnSpcReduction="20000"/>
          </a:bodyPr>
          <a:lstStyle/>
          <a:p>
            <a:r>
              <a:rPr lang="sv-SE" dirty="0"/>
              <a:t>Generellt gäller att man vid värmeutmattning och värmeslag inte ska ge febernedsättande då det kan förvärra till­ståndet. Personer som drabbas av utmattning och eller värmeslag ska vårdas på sjukhus. Ofta är behandling på intensivvårdsavdelning nödvändig. Ta tempen, kyl ned och ge att dricka om personen är vid medvetande. Ta kontakt med sjuksköterska för bedömning om dropp ska sättas in eller ring ambulans.</a:t>
            </a:r>
          </a:p>
          <a:p>
            <a:r>
              <a:rPr lang="sv-SE" dirty="0"/>
              <a:t> </a:t>
            </a:r>
          </a:p>
          <a:p>
            <a:r>
              <a:rPr lang="sv-SE" dirty="0"/>
              <a:t>Det saknas ännu kontrollerade studier av vilken typ av vätskebehandling som är bäst för att lindra hälsoeffekterna av värme för äldre, varför specifik rekommendation inte kan ges i denna checklista.</a:t>
            </a:r>
          </a:p>
          <a:p>
            <a:endParaRPr lang="sv-SE" dirty="0"/>
          </a:p>
          <a:p>
            <a:r>
              <a:rPr lang="sv-SE" dirty="0"/>
              <a:t>I de fall där specifik uppvätskande behandling behöver övervägas ska en individuell bedömning göras med hänsyn till eventuell grundsjukdom och medicinering och lokala vårdrutiner tillämpas.</a:t>
            </a:r>
          </a:p>
          <a:p>
            <a:endParaRPr lang="sv-SE" dirty="0"/>
          </a:p>
        </p:txBody>
      </p:sp>
    </p:spTree>
    <p:extLst>
      <p:ext uri="{BB962C8B-B14F-4D97-AF65-F5344CB8AC3E}">
        <p14:creationId xmlns:p14="http://schemas.microsoft.com/office/powerpoint/2010/main" val="3409340422"/>
      </p:ext>
    </p:extLst>
  </p:cSld>
  <p:clrMapOvr>
    <a:masterClrMapping/>
  </p:clrMapOvr>
</p:sld>
</file>

<file path=ppt/theme/theme1.xml><?xml version="1.0" encoding="utf-8"?>
<a:theme xmlns:a="http://schemas.openxmlformats.org/drawingml/2006/main" name="Office-tema">
  <a:themeElements>
    <a:clrScheme name="Söderköpings kommun">
      <a:dk1>
        <a:sysClr val="windowText" lastClr="000000"/>
      </a:dk1>
      <a:lt1>
        <a:sysClr val="window" lastClr="FFFFFF"/>
      </a:lt1>
      <a:dk2>
        <a:srgbClr val="0A4C83"/>
      </a:dk2>
      <a:lt2>
        <a:srgbClr val="F2F2F1"/>
      </a:lt2>
      <a:accent1>
        <a:srgbClr val="87B52D"/>
      </a:accent1>
      <a:accent2>
        <a:srgbClr val="B4D8F1"/>
      </a:accent2>
      <a:accent3>
        <a:srgbClr val="B99701"/>
      </a:accent3>
      <a:accent4>
        <a:srgbClr val="ED8520"/>
      </a:accent4>
      <a:accent5>
        <a:srgbClr val="915276"/>
      </a:accent5>
      <a:accent6>
        <a:srgbClr val="FFCB21"/>
      </a:accent6>
      <a:hlink>
        <a:srgbClr val="00A09D"/>
      </a:hlink>
      <a:folHlink>
        <a:srgbClr val="7FCFCE"/>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181017_PowerPoint att fylla i själv" id="{3CC77A61-7920-447D-BA7D-B25E709892B3}" vid="{00177F99-80E9-47A4-9B63-DE491574499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tom</Template>
  <TotalTime>43216</TotalTime>
  <Words>3600</Words>
  <Application>Microsoft Office PowerPoint</Application>
  <PresentationFormat>Bildspel på skärmen (4:3)</PresentationFormat>
  <Paragraphs>293</Paragraphs>
  <Slides>25</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Courier New</vt:lpstr>
      <vt:lpstr>Garamond</vt:lpstr>
      <vt:lpstr>Office-tema</vt:lpstr>
      <vt:lpstr>Handlingsplan vid värmebölja Söderköping sommaren 2024 Åsa Carlsson, MAS, 2024-05-21</vt:lpstr>
      <vt:lpstr>Målgrupp</vt:lpstr>
      <vt:lpstr>Larmkedja för varning</vt:lpstr>
      <vt:lpstr>Hälsoeffekter av värmebölja och höga temperaturer sid 1 av 2</vt:lpstr>
      <vt:lpstr>Hälsoeffekter av värmebölja och höga temperaturer sid 2 av 2</vt:lpstr>
      <vt:lpstr>Riskgrupper</vt:lpstr>
      <vt:lpstr>Reaktioner och symptom på värme</vt:lpstr>
      <vt:lpstr>Allmänna råd vid värmebölja och höga temperaturer</vt:lpstr>
      <vt:lpstr>Specifika insatser</vt:lpstr>
      <vt:lpstr>Du kan behöva ta hjälp av övriga aktörer och civilsamhället, här är några exempel</vt:lpstr>
      <vt:lpstr>Elavbrott och störningar i fjärrkyleleveranser kan medföra att följande åtgärder behöver vidtas</vt:lpstr>
      <vt:lpstr>Övrigt att tänka på </vt:lpstr>
      <vt:lpstr>Läkemedelsförvaring</vt:lpstr>
      <vt:lpstr>Fördjupning</vt:lpstr>
      <vt:lpstr>Kommunikation vid beredskap och kris</vt:lpstr>
      <vt:lpstr>Generell checklista för chef inom kommunen sid 1 av 2</vt:lpstr>
      <vt:lpstr>Generell checklista för chef inom kommunen Sid 2 av 2</vt:lpstr>
      <vt:lpstr>Checklista för chef inom hemtjänst och hemsjukvård </vt:lpstr>
      <vt:lpstr>Checklista för chef för särskilda boendeformer </vt:lpstr>
      <vt:lpstr>Checklista för sjuksköterska inom kommunal verksamhet sid 1 av 2 </vt:lpstr>
      <vt:lpstr>Checklista för sjuksköterska inom kommunal verksamhet sid 2 av 2</vt:lpstr>
      <vt:lpstr>Checklista för chefer inom förskola, pedagogisk omsorg och fritidshem</vt:lpstr>
      <vt:lpstr>Checklista för chefer inom öppna verksamheter exempelvis familjecentrum, mötesplatser för äldre eller dylikt</vt:lpstr>
      <vt:lpstr>Checklista för hantering av riskgrupper som inte har insatser från kommunen </vt:lpstr>
      <vt:lpstr>PowerPoint-presentation</vt:lpstr>
    </vt:vector>
  </TitlesOfParts>
  <Company>Anfang Design &amp; Kommunikation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Carlsson, Åsa</dc:creator>
  <cp:lastModifiedBy>Karlsson, Åsa</cp:lastModifiedBy>
  <cp:revision>55</cp:revision>
  <cp:lastPrinted>2017-10-02T08:47:23Z</cp:lastPrinted>
  <dcterms:created xsi:type="dcterms:W3CDTF">2021-06-11T07:14:18Z</dcterms:created>
  <dcterms:modified xsi:type="dcterms:W3CDTF">2024-05-21T05:47:24Z</dcterms:modified>
</cp:coreProperties>
</file>